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1" r:id="rId3"/>
    <p:sldId id="259" r:id="rId4"/>
    <p:sldId id="257" r:id="rId5"/>
    <p:sldId id="274" r:id="rId6"/>
    <p:sldId id="258" r:id="rId7"/>
    <p:sldId id="260" r:id="rId8"/>
    <p:sldId id="267" r:id="rId9"/>
    <p:sldId id="262" r:id="rId10"/>
    <p:sldId id="270" r:id="rId11"/>
    <p:sldId id="263" r:id="rId12"/>
    <p:sldId id="264" r:id="rId13"/>
    <p:sldId id="265" r:id="rId14"/>
    <p:sldId id="268" r:id="rId15"/>
    <p:sldId id="272" r:id="rId16"/>
    <p:sldId id="269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es-user" initials="t" lastIdx="1" clrIdx="0">
    <p:extLst>
      <p:ext uri="{19B8F6BF-5375-455C-9EA6-DF929625EA0E}">
        <p15:presenceInfo xmlns:p15="http://schemas.microsoft.com/office/powerpoint/2012/main" userId="taes-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338"/>
    <a:srgbClr val="0000CC"/>
    <a:srgbClr val="D321A4"/>
    <a:srgbClr val="B93A3A"/>
    <a:srgbClr val="AC063D"/>
    <a:srgbClr val="470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11:13:20.487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5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25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9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31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3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1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6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3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2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5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6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8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7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er.edu.tw/bin/home.php" TargetMode="External"/><Relationship Id="rId2" Type="http://schemas.openxmlformats.org/officeDocument/2006/relationships/hyperlink" Target="http://12basic.edu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36368" y="609601"/>
            <a:ext cx="8915399" cy="3724274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邀請您與學校攜手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迎接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十二年國教新紀元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02423" y="4834529"/>
            <a:ext cx="5983287" cy="112628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桃園市桃園區同安國民小學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630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86" y="897355"/>
            <a:ext cx="10089754" cy="147536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92" y="1987112"/>
            <a:ext cx="9937341" cy="4224894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V="1">
            <a:off x="4145280" y="5233851"/>
            <a:ext cx="6531429" cy="870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26" y="5819907"/>
            <a:ext cx="7962424" cy="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43" y="1140825"/>
            <a:ext cx="7022369" cy="5531698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74027" y="173934"/>
            <a:ext cx="7305402" cy="96689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1FB338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核心素養的三面九項</a:t>
            </a:r>
            <a:endParaRPr lang="zh-TW" altLang="en-US" sz="5400" dirty="0">
              <a:solidFill>
                <a:srgbClr val="1FB338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53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992"/>
            <a:ext cx="12592594" cy="4658997"/>
          </a:xfrm>
          <a:prstGeom prst="rect">
            <a:avLst/>
          </a:prstGeom>
        </p:spPr>
      </p:pic>
      <p:pic>
        <p:nvPicPr>
          <p:cNvPr id="3" name="圖片 2" descr="Video】「MAD有星期六」&lt;strong&gt;兒童&lt;/strong&gt;材質創作營：自己做一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96" y="1243814"/>
            <a:ext cx="3017521" cy="2003634"/>
          </a:xfrm>
          <a:prstGeom prst="rect">
            <a:avLst/>
          </a:prstGeom>
        </p:spPr>
      </p:pic>
      <p:pic>
        <p:nvPicPr>
          <p:cNvPr id="8" name="圖片 7" descr="... 開飯服務 - 浸信會愛羣&lt;strong&gt;社會服務&lt;/strong&gt;處 Facebook PAGE 圖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42" y="3701142"/>
            <a:ext cx="3545062" cy="265607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2457450" y="3701142"/>
            <a:ext cx="5600700" cy="0"/>
          </a:xfrm>
          <a:prstGeom prst="line">
            <a:avLst/>
          </a:prstGeom>
          <a:ln w="57150">
            <a:solidFill>
              <a:srgbClr val="1FB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6251" y="824695"/>
            <a:ext cx="1032836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二、國民小學各學習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重點：</a:t>
            </a:r>
            <a:endParaRPr lang="zh-TW" altLang="en-US" sz="36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第一學習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學生學習能力的奠基期，應著重生活習慣與品德的培養，協助學生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在生活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與實作中主動學習，並奠定語言與符號運用的基礎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第二學習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中年級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充實學生學習能力，發展基本生活知能與社會能力，開發多元智能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，培養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多方興趣，協助學生能夠透過體驗與實踐，適切處理生活問題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第三學習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)--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協助學生深化學習，鼓勵自我探索，提高自信心，增進判斷是非的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能力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，培養社區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部落與國家意識，養成民主與法治觀念，展現互助與合作精神。</a:t>
            </a:r>
          </a:p>
        </p:txBody>
      </p:sp>
    </p:spTree>
    <p:extLst>
      <p:ext uri="{BB962C8B-B14F-4D97-AF65-F5344CB8AC3E}">
        <p14:creationId xmlns:p14="http://schemas.microsoft.com/office/powerpoint/2010/main" val="7029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72638" y="809897"/>
            <a:ext cx="8926287" cy="5961018"/>
            <a:chOff x="2151016" y="187107"/>
            <a:chExt cx="9292048" cy="660993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016" y="187107"/>
              <a:ext cx="8699863" cy="660993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grpSp>
          <p:nvGrpSpPr>
            <p:cNvPr id="8" name="群組 7"/>
            <p:cNvGrpSpPr/>
            <p:nvPr/>
          </p:nvGrpSpPr>
          <p:grpSpPr>
            <a:xfrm>
              <a:off x="2333897" y="435429"/>
              <a:ext cx="9109167" cy="6191794"/>
              <a:chOff x="2333897" y="435429"/>
              <a:chExt cx="9109167" cy="6191794"/>
            </a:xfrm>
          </p:grpSpPr>
          <p:sp>
            <p:nvSpPr>
              <p:cNvPr id="3" name="圓角矩形 2"/>
              <p:cNvSpPr/>
              <p:nvPr/>
            </p:nvSpPr>
            <p:spPr>
              <a:xfrm>
                <a:off x="4868092" y="1515291"/>
                <a:ext cx="1123406" cy="209006"/>
              </a:xfrm>
              <a:prstGeom prst="roundRect">
                <a:avLst/>
              </a:prstGeom>
              <a:noFill/>
              <a:ln w="28575">
                <a:solidFill>
                  <a:srgbClr val="D321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圓角矩形 3"/>
              <p:cNvSpPr/>
              <p:nvPr/>
            </p:nvSpPr>
            <p:spPr>
              <a:xfrm>
                <a:off x="6322423" y="1515291"/>
                <a:ext cx="1079863" cy="209006"/>
              </a:xfrm>
              <a:prstGeom prst="roundRect">
                <a:avLst/>
              </a:prstGeom>
              <a:noFill/>
              <a:ln w="28575">
                <a:solidFill>
                  <a:srgbClr val="D321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圓角矩形 4"/>
              <p:cNvSpPr/>
              <p:nvPr/>
            </p:nvSpPr>
            <p:spPr>
              <a:xfrm>
                <a:off x="7724505" y="1528354"/>
                <a:ext cx="1219200" cy="182880"/>
              </a:xfrm>
              <a:prstGeom prst="roundRect">
                <a:avLst/>
              </a:prstGeom>
              <a:noFill/>
              <a:ln w="28575">
                <a:solidFill>
                  <a:srgbClr val="D321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9039498" y="435429"/>
                <a:ext cx="2403566" cy="61917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zh-TW" dirty="0" smtClean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zh-TW" altLang="en-US" dirty="0" smtClean="0">
                    <a:solidFill>
                      <a:srgbClr val="7030A0"/>
                    </a:solidFill>
                  </a:rPr>
                  <a:t>新住民語文</a:t>
                </a:r>
                <a:r>
                  <a:rPr lang="en-US" altLang="zh-TW" dirty="0" smtClean="0">
                    <a:solidFill>
                      <a:srgbClr val="7030A0"/>
                    </a:solidFill>
                  </a:rPr>
                  <a:t>--</a:t>
                </a:r>
              </a:p>
              <a:p>
                <a:pPr algn="ctr"/>
                <a:r>
                  <a:rPr lang="zh-TW" altLang="en-US" dirty="0" smtClean="0">
                    <a:solidFill>
                      <a:srgbClr val="7030A0"/>
                    </a:solidFill>
                  </a:rPr>
                  <a:t>越南</a:t>
                </a:r>
                <a:r>
                  <a:rPr lang="en-US" altLang="zh-TW" dirty="0" smtClean="0">
                    <a:solidFill>
                      <a:srgbClr val="7030A0"/>
                    </a:solidFill>
                  </a:rPr>
                  <a:t>.</a:t>
                </a:r>
                <a:r>
                  <a:rPr lang="zh-TW" altLang="en-US" dirty="0" smtClean="0">
                    <a:solidFill>
                      <a:srgbClr val="7030A0"/>
                    </a:solidFill>
                  </a:rPr>
                  <a:t>泰國</a:t>
                </a:r>
                <a:r>
                  <a:rPr lang="en-US" altLang="zh-TW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pPr algn="ctr"/>
                <a:r>
                  <a:rPr lang="zh-TW" altLang="en-US" dirty="0" smtClean="0">
                    <a:solidFill>
                      <a:srgbClr val="7030A0"/>
                    </a:solidFill>
                  </a:rPr>
                  <a:t>印尼</a:t>
                </a:r>
                <a:r>
                  <a:rPr lang="en-US" altLang="zh-TW" dirty="0" smtClean="0">
                    <a:solidFill>
                      <a:srgbClr val="7030A0"/>
                    </a:solidFill>
                  </a:rPr>
                  <a:t>.</a:t>
                </a:r>
                <a:r>
                  <a:rPr lang="zh-TW" altLang="en-US" dirty="0" smtClean="0">
                    <a:solidFill>
                      <a:srgbClr val="7030A0"/>
                    </a:solidFill>
                  </a:rPr>
                  <a:t>菲律賓</a:t>
                </a:r>
                <a:endParaRPr lang="en-US" altLang="zh-TW" dirty="0" smtClean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rgbClr val="7030A0"/>
                  </a:solidFill>
                </a:endParaRPr>
              </a:p>
              <a:p>
                <a:pPr algn="ctr"/>
                <a:endParaRPr lang="en-US" altLang="zh-TW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zh-TW" altLang="en-US" dirty="0" smtClean="0">
                    <a:solidFill>
                      <a:srgbClr val="B93A3A"/>
                    </a:solidFill>
                  </a:rPr>
                  <a:t>本校彈性課程節數</a:t>
                </a:r>
                <a:endParaRPr lang="en-US" altLang="zh-TW" dirty="0" smtClean="0">
                  <a:solidFill>
                    <a:srgbClr val="B93A3A"/>
                  </a:solidFill>
                </a:endParaRPr>
              </a:p>
              <a:p>
                <a:pPr algn="ctr"/>
                <a:r>
                  <a:rPr lang="zh-TW" altLang="en-US" dirty="0" smtClean="0">
                    <a:solidFill>
                      <a:srgbClr val="B93A3A"/>
                    </a:solidFill>
                  </a:rPr>
                  <a:t>低年級</a:t>
                </a:r>
                <a:r>
                  <a:rPr lang="en-US" altLang="zh-TW" dirty="0" smtClean="0">
                    <a:solidFill>
                      <a:srgbClr val="B93A3A"/>
                    </a:solidFill>
                  </a:rPr>
                  <a:t>—3</a:t>
                </a:r>
                <a:r>
                  <a:rPr lang="zh-TW" altLang="en-US" dirty="0" smtClean="0">
                    <a:solidFill>
                      <a:srgbClr val="B93A3A"/>
                    </a:solidFill>
                  </a:rPr>
                  <a:t>節</a:t>
                </a:r>
                <a:endParaRPr lang="en-US" altLang="zh-TW" dirty="0" smtClean="0">
                  <a:solidFill>
                    <a:srgbClr val="B93A3A"/>
                  </a:solidFill>
                </a:endParaRPr>
              </a:p>
              <a:p>
                <a:pPr algn="ctr"/>
                <a:r>
                  <a:rPr lang="zh-TW" altLang="en-US" dirty="0" smtClean="0">
                    <a:solidFill>
                      <a:srgbClr val="B93A3A"/>
                    </a:solidFill>
                  </a:rPr>
                  <a:t>中年級</a:t>
                </a:r>
                <a:r>
                  <a:rPr lang="en-US" altLang="zh-TW" dirty="0" smtClean="0">
                    <a:solidFill>
                      <a:srgbClr val="B93A3A"/>
                    </a:solidFill>
                  </a:rPr>
                  <a:t>—4</a:t>
                </a:r>
                <a:r>
                  <a:rPr lang="zh-TW" altLang="en-US" dirty="0" smtClean="0">
                    <a:solidFill>
                      <a:srgbClr val="B93A3A"/>
                    </a:solidFill>
                  </a:rPr>
                  <a:t>節</a:t>
                </a:r>
                <a:endParaRPr lang="en-US" altLang="zh-TW" dirty="0" smtClean="0">
                  <a:solidFill>
                    <a:srgbClr val="B93A3A"/>
                  </a:solidFill>
                </a:endParaRPr>
              </a:p>
              <a:p>
                <a:pPr algn="ctr"/>
                <a:r>
                  <a:rPr lang="zh-TW" altLang="en-US" dirty="0" smtClean="0">
                    <a:solidFill>
                      <a:srgbClr val="B93A3A"/>
                    </a:solidFill>
                  </a:rPr>
                  <a:t>高年級</a:t>
                </a:r>
                <a:r>
                  <a:rPr lang="en-US" altLang="zh-TW" dirty="0" smtClean="0">
                    <a:solidFill>
                      <a:srgbClr val="B93A3A"/>
                    </a:solidFill>
                  </a:rPr>
                  <a:t>—6</a:t>
                </a:r>
                <a:r>
                  <a:rPr lang="zh-TW" altLang="en-US" dirty="0" smtClean="0">
                    <a:solidFill>
                      <a:srgbClr val="B93A3A"/>
                    </a:solidFill>
                  </a:rPr>
                  <a:t>節</a:t>
                </a:r>
                <a:endParaRPr lang="en-US" altLang="zh-TW" dirty="0" smtClean="0">
                  <a:solidFill>
                    <a:srgbClr val="B93A3A"/>
                  </a:solidFill>
                </a:endParaRPr>
              </a:p>
              <a:p>
                <a:pPr algn="ctr"/>
                <a:r>
                  <a:rPr lang="zh-TW" altLang="en-US" dirty="0" smtClean="0">
                    <a:solidFill>
                      <a:srgbClr val="B93A3A"/>
                    </a:solidFill>
                  </a:rPr>
                  <a:t>將以</a:t>
                </a:r>
                <a:r>
                  <a:rPr lang="en-US" altLang="zh-TW" dirty="0" smtClean="0">
                    <a:solidFill>
                      <a:srgbClr val="B93A3A"/>
                    </a:solidFill>
                  </a:rPr>
                  <a:t>『</a:t>
                </a:r>
                <a:r>
                  <a:rPr lang="zh-TW" altLang="en-US" dirty="0" smtClean="0">
                    <a:solidFill>
                      <a:srgbClr val="B93A3A"/>
                    </a:solidFill>
                  </a:rPr>
                  <a:t>實作課程</a:t>
                </a:r>
                <a:r>
                  <a:rPr lang="en-US" altLang="zh-TW" dirty="0" smtClean="0">
                    <a:solidFill>
                      <a:srgbClr val="B93A3A"/>
                    </a:solidFill>
                  </a:rPr>
                  <a:t>』</a:t>
                </a:r>
                <a:r>
                  <a:rPr lang="zh-TW" altLang="en-US" dirty="0" smtClean="0">
                    <a:solidFill>
                      <a:srgbClr val="B93A3A"/>
                    </a:solidFill>
                  </a:rPr>
                  <a:t>為規劃方向</a:t>
                </a:r>
                <a:endParaRPr lang="zh-TW" altLang="en-US" dirty="0">
                  <a:solidFill>
                    <a:srgbClr val="B93A3A"/>
                  </a:solidFill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2333897" y="5146766"/>
                <a:ext cx="2420982" cy="1219200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0" name="文字方塊 9"/>
          <p:cNvSpPr txBox="1"/>
          <p:nvPr/>
        </p:nvSpPr>
        <p:spPr>
          <a:xfrm>
            <a:off x="1619350" y="16356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三、課程規劃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6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0113" y="1216290"/>
            <a:ext cx="8911687" cy="3634383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四、推動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期程</a:t>
            </a:r>
            <a:r>
              <a:rPr lang="zh-TW" altLang="en-US" sz="4800" dirty="0"/>
              <a:t/>
            </a:r>
            <a:br>
              <a:rPr lang="zh-TW" altLang="en-US" sz="4800" dirty="0"/>
            </a:br>
            <a:r>
              <a:rPr lang="zh-TW" altLang="en-US" dirty="0"/>
              <a:t>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學年度起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，自小學一年級、國中一年級及高中一年級起，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逐年實施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年完成教育改革。</a:t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0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7523" y="2659067"/>
            <a:ext cx="94179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D321A4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家長面對十二年國教的準備</a:t>
            </a:r>
          </a:p>
        </p:txBody>
      </p:sp>
    </p:spTree>
    <p:extLst>
      <p:ext uri="{BB962C8B-B14F-4D97-AF65-F5344CB8AC3E}">
        <p14:creationId xmlns:p14="http://schemas.microsoft.com/office/powerpoint/2010/main" val="36351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6252" y="1121955"/>
            <a:ext cx="95271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是學校教育最重要的合夥人，家長的了解與支持才能使十二年國教落實成功，請尊學校課程與教學的專業，參與、了解、尊重並支持學校教育，您的孩子將是最大的受益人。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70" y="4599830"/>
            <a:ext cx="3768226" cy="20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3004" y="2650933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</a:t>
            </a:r>
            <a:r>
              <a:rPr lang="zh-TW" altLang="en-US" sz="6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國民基本教育</a:t>
            </a:r>
            <a:r>
              <a:rPr lang="zh-TW" altLang="en-US" sz="6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  </a:t>
            </a:r>
            <a:r>
              <a:rPr lang="en-US" altLang="zh-TW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solidFill>
                  <a:srgbClr val="1FB33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zh-TW" sz="4800" dirty="0">
                <a:solidFill>
                  <a:srgbClr val="1FB33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://12basic.edu.tw/</a:t>
            </a:r>
            <a:r>
              <a:rPr lang="en-US" altLang="zh-TW" sz="4800" dirty="0">
                <a:solidFill>
                  <a:srgbClr val="1FB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800" dirty="0">
                <a:solidFill>
                  <a:srgbClr val="1FB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800" dirty="0">
                <a:solidFill>
                  <a:srgbClr val="1FB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800" dirty="0">
                <a:solidFill>
                  <a:srgbClr val="1FB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6000" dirty="0" smtClean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國家教育研究院</a:t>
            </a:r>
            <a:endParaRPr lang="zh-TW" altLang="en-US" sz="6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33004" y="4119733"/>
            <a:ext cx="9657807" cy="2115604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TW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zh-TW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www.naer.edu.tw/bin/home.php</a:t>
            </a:r>
            <a:endParaRPr lang="en-US" altLang="zh-TW" sz="4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6755085" cy="1468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D321A4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理念說明</a:t>
            </a:r>
            <a:endParaRPr lang="zh-TW" altLang="en-US" sz="7200" dirty="0">
              <a:solidFill>
                <a:srgbClr val="D321A4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329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&lt;strong&gt;台灣之光&lt;/strong&gt;攜手打進澳網女雙冠軍戰！ @ 阿東的運動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5" y="191316"/>
            <a:ext cx="2390775" cy="340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6049" y="722811"/>
            <a:ext cx="8911687" cy="3317863"/>
          </a:xfrm>
        </p:spPr>
        <p:txBody>
          <a:bodyPr anchor="ctr">
            <a:normAutofit/>
          </a:bodyPr>
          <a:lstStyle/>
          <a:p>
            <a:r>
              <a:rPr lang="zh-TW" altLang="en-US" sz="4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教育提供了社會階層流動的可能</a:t>
            </a:r>
            <a:r>
              <a:rPr lang="en-US" altLang="zh-TW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提供每個孩子通往未來世界的道路</a:t>
            </a:r>
            <a:endParaRPr lang="zh-TW" altLang="en-US" sz="4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02/25/13 在 &lt;strong&gt;台灣之光&lt;/strong&gt; 尺寸 350 × 2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9" y="4191639"/>
            <a:ext cx="2541051" cy="1742435"/>
          </a:xfrm>
          <a:prstGeom prst="rect">
            <a:avLst/>
          </a:prstGeom>
        </p:spPr>
      </p:pic>
      <p:pic>
        <p:nvPicPr>
          <p:cNvPr id="4" name="圖片 3" descr="&lt;strong&gt;台灣之光&lt;/strong&gt;雙巨頭啊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5" y="4040674"/>
            <a:ext cx="2400033" cy="24000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10462" y="4063873"/>
            <a:ext cx="3219450" cy="23050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7030A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孩子自己的</a:t>
            </a:r>
            <a:r>
              <a:rPr lang="zh-TW" altLang="en-US" sz="3200" dirty="0" smtClean="0">
                <a:solidFill>
                  <a:srgbClr val="7030A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舞台</a:t>
            </a:r>
            <a:endParaRPr lang="zh-TW" altLang="en-US" sz="3200" dirty="0">
              <a:solidFill>
                <a:srgbClr val="7030A0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42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60489" y="78377"/>
            <a:ext cx="8911687" cy="6522720"/>
          </a:xfrm>
        </p:spPr>
        <p:txBody>
          <a:bodyPr anchor="ctr"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您可能的疑問</a:t>
            </a:r>
            <a: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:</a:t>
            </a:r>
            <a:b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/>
            </a:r>
            <a:b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zh-TW" altLang="en-US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什麼是</a:t>
            </a:r>
            <a:r>
              <a:rPr lang="zh-TW" altLang="en-US" sz="5400" dirty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十</a:t>
            </a:r>
            <a:r>
              <a:rPr lang="zh-TW" altLang="en-US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二年國教</a:t>
            </a:r>
            <a:r>
              <a:rPr lang="en-US" altLang="zh-TW" sz="5400" dirty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?</a:t>
            </a:r>
            <a: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/>
            </a:r>
            <a:b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/>
            </a:r>
            <a:b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zh-TW" altLang="en-US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為什麼</a:t>
            </a:r>
            <a:r>
              <a:rPr lang="zh-TW" altLang="en-US" sz="5400" dirty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要實施十二年國教</a:t>
            </a:r>
            <a: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?</a:t>
            </a:r>
            <a:b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/>
            </a:r>
            <a:br>
              <a:rPr lang="en-US" altLang="zh-TW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zh-TW" altLang="en-US" sz="5400" dirty="0" smtClean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現在</a:t>
            </a:r>
            <a:r>
              <a:rPr lang="zh-TW" altLang="en-US" sz="5400" dirty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的教育現狀不好嗎</a:t>
            </a:r>
            <a:r>
              <a:rPr lang="en-US" altLang="zh-TW" sz="5400" dirty="0">
                <a:solidFill>
                  <a:srgbClr val="0070C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?</a:t>
            </a:r>
            <a:endParaRPr lang="zh-TW" altLang="en-US" sz="5400" dirty="0">
              <a:solidFill>
                <a:srgbClr val="0070C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2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132" y="-242449"/>
            <a:ext cx="8915399" cy="14688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十二年國民教育概念</a:t>
            </a:r>
            <a:endParaRPr lang="zh-TW" altLang="en-US" sz="54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45" y="1226351"/>
            <a:ext cx="9585370" cy="53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0/11/14 &lt;strong&gt;祖孫&lt;/strong&gt;大合照 - 熊熊小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3000"/>
                    </a14:imgEffect>
                    <a14:imgEffect>
                      <a14:colorTemperature colorTemp="5574"/>
                    </a14:imgEffect>
                    <a14:imgEffect>
                      <a14:saturation sat="143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3836995"/>
            <a:ext cx="3781425" cy="25184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7801" y="976534"/>
            <a:ext cx="10010774" cy="3805016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必須面對的現實困境</a:t>
            </a:r>
            <a:r>
              <a:rPr lang="en-US" altLang="zh-TW" sz="60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/>
            </a:r>
            <a:br>
              <a:rPr lang="en-US" altLang="zh-TW" sz="60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1.</a:t>
            </a:r>
            <a:r>
              <a:rPr lang="zh-TW" altLang="en-US" sz="4800" dirty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台灣新生兒人數愈來愈</a:t>
            </a:r>
            <a:r>
              <a:rPr lang="zh-TW" altLang="en-US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少</a:t>
            </a:r>
            <a:r>
              <a:rPr lang="en-US" altLang="zh-TW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/>
            </a:r>
            <a:br>
              <a:rPr lang="en-US" altLang="zh-TW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en-US" altLang="zh-TW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2.65</a:t>
            </a:r>
            <a:r>
              <a:rPr lang="zh-TW" altLang="en-US" sz="4800" dirty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歲以上的高齡化</a:t>
            </a:r>
            <a:r>
              <a:rPr lang="zh-TW" altLang="en-US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人口急速增加</a:t>
            </a:r>
            <a:r>
              <a:rPr lang="en-US" altLang="zh-TW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/>
            </a:r>
            <a:br>
              <a:rPr lang="en-US" altLang="zh-TW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</a:br>
            <a:r>
              <a:rPr lang="en-US" altLang="zh-TW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3.</a:t>
            </a:r>
            <a:r>
              <a:rPr lang="zh-TW" altLang="en-US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「</a:t>
            </a:r>
            <a:r>
              <a:rPr lang="zh-TW" altLang="en-US" sz="4800" dirty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超高齡社會</a:t>
            </a:r>
            <a:r>
              <a:rPr lang="zh-TW" altLang="en-US" sz="4800" dirty="0" smtClean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」的形成</a:t>
            </a:r>
            <a:endParaRPr lang="zh-TW" altLang="en-US" sz="4800" dirty="0">
              <a:solidFill>
                <a:srgbClr val="7030A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25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0698" y="572621"/>
            <a:ext cx="9466261" cy="2095500"/>
          </a:xfrm>
        </p:spPr>
        <p:txBody>
          <a:bodyPr/>
          <a:lstStyle/>
          <a:p>
            <a:r>
              <a:rPr lang="zh-TW" altLang="en-US" dirty="0">
                <a:solidFill>
                  <a:srgbClr val="D321A4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推動十二年國教的核心目標與價值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42265" y="2010896"/>
            <a:ext cx="9763125" cy="3151654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成就</a:t>
            </a:r>
            <a:r>
              <a:rPr lang="zh-TW" altLang="en-US" sz="4400" dirty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每一個孩子</a:t>
            </a:r>
            <a:r>
              <a:rPr lang="zh-TW" altLang="en-US" sz="4400" dirty="0" smtClean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400" dirty="0" smtClean="0">
              <a:solidFill>
                <a:srgbClr val="1FB33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協助</a:t>
            </a:r>
            <a:r>
              <a:rPr lang="zh-TW" altLang="en-US" sz="4400" dirty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他發揮長才</a:t>
            </a:r>
            <a:r>
              <a:rPr lang="zh-TW" altLang="en-US" sz="4400" dirty="0" smtClean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solidFill>
                <a:srgbClr val="1FB33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</a:t>
            </a:r>
            <a:r>
              <a:rPr lang="zh-TW" altLang="en-US" sz="4400" dirty="0">
                <a:solidFill>
                  <a:srgbClr val="1FB33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台灣社會向上提升不可或缺的人才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5000625"/>
            <a:ext cx="2857500" cy="1600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42" y="2162175"/>
            <a:ext cx="2819764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4160" y="1222727"/>
            <a:ext cx="7123611" cy="1468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6">
                    <a:lumMod val="75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十二年國教基本理念</a:t>
            </a:r>
            <a:endParaRPr lang="zh-TW" altLang="en-US" sz="6000" dirty="0">
              <a:solidFill>
                <a:schemeClr val="accent6">
                  <a:lumMod val="75000"/>
                </a:schemeClr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89212" y="2990197"/>
            <a:ext cx="8915399" cy="8604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AC0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自發、互動、共好</a:t>
            </a:r>
          </a:p>
        </p:txBody>
      </p:sp>
    </p:spTree>
    <p:extLst>
      <p:ext uri="{BB962C8B-B14F-4D97-AF65-F5344CB8AC3E}">
        <p14:creationId xmlns:p14="http://schemas.microsoft.com/office/powerpoint/2010/main" val="33810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7966" y="2058750"/>
            <a:ext cx="8186645" cy="1468800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D321A4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課程</a:t>
            </a:r>
            <a:r>
              <a:rPr lang="zh-TW" altLang="en-US" sz="7200" dirty="0">
                <a:solidFill>
                  <a:srgbClr val="D321A4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與教學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20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459</TotalTime>
  <Words>364</Words>
  <Application>Microsoft Office PowerPoint</Application>
  <PresentationFormat>寬螢幕</PresentationFormat>
  <Paragraphs>46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華康華綜體W5</vt:lpstr>
      <vt:lpstr>華康儷粗圓</vt:lpstr>
      <vt:lpstr>微軟正黑體</vt:lpstr>
      <vt:lpstr>標楷體</vt:lpstr>
      <vt:lpstr>Arial</vt:lpstr>
      <vt:lpstr>Century Gothic</vt:lpstr>
      <vt:lpstr>Times New Roman</vt:lpstr>
      <vt:lpstr>Wingdings 3</vt:lpstr>
      <vt:lpstr>絲縷</vt:lpstr>
      <vt:lpstr>邀請您與學校攜手合作     迎接十二年國教新紀元</vt:lpstr>
      <vt:lpstr>理念說明</vt:lpstr>
      <vt:lpstr>教育提供了社會階層流動的可能  提供每個孩子通往未來世界的道路</vt:lpstr>
      <vt:lpstr>您可能的疑問:  什麼是十二年國教?  為什麼要實施十二年國教?  現在的教育現狀不好嗎?</vt:lpstr>
      <vt:lpstr>十二年國民教育概念</vt:lpstr>
      <vt:lpstr>必須面對的現實困境  1.台灣新生兒人數愈來愈少 2.65歲以上的高齡化人口急速增加 3.「超高齡社會」的形成</vt:lpstr>
      <vt:lpstr>推動十二年國教的核心目標與價值</vt:lpstr>
      <vt:lpstr>十二年國教基本理念</vt:lpstr>
      <vt:lpstr>課程與教學</vt:lpstr>
      <vt:lpstr>PowerPoint 簡報</vt:lpstr>
      <vt:lpstr>PowerPoint 簡報</vt:lpstr>
      <vt:lpstr>PowerPoint 簡報</vt:lpstr>
      <vt:lpstr>PowerPoint 簡報</vt:lpstr>
      <vt:lpstr>PowerPoint 簡報</vt:lpstr>
      <vt:lpstr>四、推動期程         107學年度起，自小學一年級、國中一年級及高中一年級起，逐年實施，預計6年完成教育改革。      </vt:lpstr>
      <vt:lpstr>PowerPoint 簡報</vt:lpstr>
      <vt:lpstr>PowerPoint 簡報</vt:lpstr>
      <vt:lpstr>十二年國民基本教育網站    http://12basic.edu.tw/  國家教育研究院</vt:lpstr>
    </vt:vector>
  </TitlesOfParts>
  <Company>TAES-TYC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邀請您與學校攜手合作     迎接十二年國教新紀元</dc:title>
  <dc:creator>taes-user</dc:creator>
  <cp:lastModifiedBy>taes-user</cp:lastModifiedBy>
  <cp:revision>30</cp:revision>
  <dcterms:created xsi:type="dcterms:W3CDTF">2017-03-09T07:34:32Z</dcterms:created>
  <dcterms:modified xsi:type="dcterms:W3CDTF">2017-03-13T07:57:30Z</dcterms:modified>
</cp:coreProperties>
</file>