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13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92" r:id="rId14"/>
    <p:sldId id="293" r:id="rId15"/>
    <p:sldId id="271" r:id="rId16"/>
    <p:sldId id="294" r:id="rId17"/>
    <p:sldId id="295" r:id="rId18"/>
    <p:sldId id="273" r:id="rId19"/>
    <p:sldId id="274" r:id="rId20"/>
    <p:sldId id="260" r:id="rId21"/>
    <p:sldId id="296" r:id="rId22"/>
    <p:sldId id="298" r:id="rId23"/>
    <p:sldId id="299" r:id="rId24"/>
    <p:sldId id="276" r:id="rId25"/>
    <p:sldId id="300" r:id="rId26"/>
    <p:sldId id="277" r:id="rId27"/>
    <p:sldId id="278" r:id="rId28"/>
    <p:sldId id="302" r:id="rId29"/>
    <p:sldId id="303" r:id="rId30"/>
    <p:sldId id="305" r:id="rId31"/>
    <p:sldId id="306" r:id="rId32"/>
    <p:sldId id="310" r:id="rId33"/>
    <p:sldId id="311" r:id="rId34"/>
    <p:sldId id="312" r:id="rId35"/>
    <p:sldId id="31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4DC52BE-7F3E-444C-9B50-D29893A5D0AC}">
          <p14:sldIdLst>
            <p14:sldId id="256"/>
            <p14:sldId id="257"/>
            <p14:sldId id="313"/>
            <p14:sldId id="259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92"/>
            <p14:sldId id="293"/>
            <p14:sldId id="271"/>
            <p14:sldId id="294"/>
            <p14:sldId id="295"/>
            <p14:sldId id="273"/>
            <p14:sldId id="274"/>
            <p14:sldId id="260"/>
            <p14:sldId id="296"/>
            <p14:sldId id="298"/>
            <p14:sldId id="299"/>
            <p14:sldId id="276"/>
            <p14:sldId id="300"/>
            <p14:sldId id="277"/>
            <p14:sldId id="278"/>
            <p14:sldId id="302"/>
            <p14:sldId id="303"/>
            <p14:sldId id="305"/>
            <p14:sldId id="306"/>
            <p14:sldId id="310"/>
            <p14:sldId id="311"/>
            <p14:sldId id="312"/>
            <p14:sldId id="314"/>
          </p14:sldIdLst>
        </p14:section>
        <p14:section name="未命名的章節" id="{689FFA8B-9576-4A5A-9C76-6AA0FA48A2BD}">
          <p14:sldIdLst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45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C682-8E24-4E81-97AC-3150CF2CC60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EBD6-AC64-4C8B-88EC-0B2F92DA69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26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EF90E3-BB02-4103-93E2-2FD5871AAA00}" type="slidenum">
              <a:rPr lang="zh-TW" altLang="en-US" smtClean="0"/>
              <a:pPr/>
              <a:t>16</a:t>
            </a:fld>
            <a:endParaRPr lang="en-US" altLang="zh-TW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3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067944-FC4B-4FC4-B9A4-AAC1C3A24BDC}" type="slidenum">
              <a:rPr lang="zh-TW" altLang="en-US" smtClean="0"/>
              <a:pPr/>
              <a:t>17</a:t>
            </a:fld>
            <a:endParaRPr lang="en-US" altLang="zh-TW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20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4EF89-92C5-4042-812E-0F1B7077AF36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600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6CB2E-E22D-407C-9D45-CC4D336EC394}" type="slidenum">
              <a:rPr lang="zh-TW" altLang="en-US" smtClean="0"/>
              <a:pPr/>
              <a:t>22</a:t>
            </a:fld>
            <a:endParaRPr lang="en-US" altLang="zh-TW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78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6D317-9581-4A95-AB0C-1FFAE155BA3B}" type="slidenum">
              <a:rPr lang="zh-TW" altLang="en-US" smtClean="0"/>
              <a:pPr/>
              <a:t>23</a:t>
            </a:fld>
            <a:endParaRPr lang="en-US" altLang="zh-TW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47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A4B500-13B5-4B9A-9D56-BC2033B15F9B}" type="slidenum">
              <a:rPr lang="zh-TW" altLang="en-US" smtClean="0"/>
              <a:pPr/>
              <a:t>25</a:t>
            </a:fld>
            <a:endParaRPr lang="en-US" altLang="zh-TW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85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B3343D-7ACE-443F-8802-A3B0B87A7969}" type="slidenum">
              <a:rPr lang="zh-TW" altLang="en-US" smtClean="0"/>
              <a:pPr/>
              <a:t>28</a:t>
            </a:fld>
            <a:endParaRPr lang="en-US" altLang="zh-TW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65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90525"/>
            <a:ext cx="7772400" cy="57054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2450" y="6248400"/>
            <a:ext cx="501650" cy="457200"/>
          </a:xfrm>
        </p:spPr>
        <p:txBody>
          <a:bodyPr/>
          <a:lstStyle>
            <a:lvl1pPr>
              <a:defRPr/>
            </a:lvl1pPr>
          </a:lstStyle>
          <a:p>
            <a:fld id="{1ED01F86-3141-4C4B-B82C-9421A487D38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1B12-D79C-4AD8-A978-7ED20CD037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30678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-596900"/>
            <a:ext cx="6912768" cy="539405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sz="7200" dirty="0">
                <a:solidFill>
                  <a:srgbClr val="0000FF"/>
                </a:solidFill>
                <a:ea typeface="標楷體" panose="03000509000000000000" pitchFamily="65" charset="-120"/>
              </a:rPr>
              <a:t>    </a:t>
            </a:r>
            <a:br>
              <a:rPr lang="en-US" altLang="zh-TW" sz="7200" dirty="0">
                <a:solidFill>
                  <a:srgbClr val="0000FF"/>
                </a:solidFill>
                <a:ea typeface="標楷體" panose="03000509000000000000" pitchFamily="65" charset="-120"/>
              </a:rPr>
            </a:br>
            <a:r>
              <a:rPr lang="zh-TW" altLang="en-US" sz="7200" dirty="0">
                <a:solidFill>
                  <a:srgbClr val="0000FF"/>
                </a:solidFill>
                <a:ea typeface="標楷體" panose="03000509000000000000" pitchFamily="65" charset="-120"/>
              </a:rPr>
              <a:t>    歡迎來到</a:t>
            </a:r>
            <a:br>
              <a:rPr lang="en-US" altLang="zh-TW" sz="7200" dirty="0">
                <a:solidFill>
                  <a:srgbClr val="0000FF"/>
                </a:solidFill>
                <a:ea typeface="標楷體" panose="03000509000000000000" pitchFamily="65" charset="-120"/>
              </a:rPr>
            </a:br>
            <a:br>
              <a:rPr lang="zh-TW" altLang="en-US" sz="7200" dirty="0">
                <a:solidFill>
                  <a:srgbClr val="6600CC"/>
                </a:solidFill>
                <a:ea typeface="標楷體" panose="03000509000000000000" pitchFamily="65" charset="-120"/>
              </a:rPr>
            </a:br>
            <a:r>
              <a:rPr lang="zh-TW" altLang="en-US" sz="7200" dirty="0">
                <a:solidFill>
                  <a:srgbClr val="6600CC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7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</a:t>
            </a:r>
            <a:r>
              <a:rPr lang="en-US" altLang="zh-TW" sz="7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7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br>
              <a:rPr lang="zh-TW" altLang="en-US" sz="36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ja-JP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5468021"/>
            <a:ext cx="3419872" cy="906535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乃華老師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110/09/03</a:t>
            </a:r>
            <a:endParaRPr lang="ja-JP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3CB4537-83C7-4CAA-ACAD-96AD4B249DE3}" type="slidenum">
              <a:rPr lang="ja-JP" altLang="en-US" smtClean="0"/>
              <a:pPr/>
              <a:t>1</a:t>
            </a:fld>
            <a:endParaRPr lang="en-US" altLang="ja-JP"/>
          </a:p>
        </p:txBody>
      </p:sp>
      <p:sp>
        <p:nvSpPr>
          <p:cNvPr id="2" name="文字方塊 1"/>
          <p:cNvSpPr txBox="1"/>
          <p:nvPr/>
        </p:nvSpPr>
        <p:spPr>
          <a:xfrm>
            <a:off x="64095" y="332656"/>
            <a:ext cx="911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同安國小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學年度班親會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0546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2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798734" cy="13038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服裝穿著</a:t>
            </a:r>
            <a:r>
              <a:rPr lang="en-US" altLang="zh-TW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繳費問題</a:t>
            </a:r>
          </a:p>
        </p:txBody>
      </p:sp>
      <p:sp>
        <p:nvSpPr>
          <p:cNvPr id="3" name="矩形 2"/>
          <p:cNvSpPr/>
          <p:nvPr/>
        </p:nvSpPr>
        <p:spPr>
          <a:xfrm>
            <a:off x="642910" y="1643050"/>
            <a:ext cx="80246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未拿到國小運動服前，可先穿家裡的便服或幼稚園的衣服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星期一、二、四、五：運動服。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8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星期三：便服</a:t>
            </a:r>
            <a:r>
              <a:rPr lang="en-US" altLang="zh-TW" sz="28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家裡的衣服</a:t>
            </a:r>
            <a:r>
              <a:rPr lang="en-US" altLang="zh-TW" sz="28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一律穿</a:t>
            </a:r>
            <a:r>
              <a:rPr lang="zh-TW" altLang="en-US" sz="2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襪子和運動鞋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，除非下雨或腳受傷，才可以穿拖鞋或涼鞋。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：如果有讓孩子帶錢到學校，請家長</a:t>
            </a:r>
            <a:r>
              <a:rPr lang="zh-TW" altLang="en-US" sz="28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務必告訴孩子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在聯絡簿寫上所交款項的名稱與金額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，並請孩子一到學校就交給老師，以免遺失。</a:t>
            </a:r>
          </a:p>
        </p:txBody>
      </p:sp>
      <p:pic>
        <p:nvPicPr>
          <p:cNvPr id="12290" name="Picture 2" descr="ãç©¿è¡£æ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5720" r="12649" b="12669"/>
          <a:stretch/>
        </p:blipFill>
        <p:spPr bwMode="auto">
          <a:xfrm>
            <a:off x="7286644" y="142852"/>
            <a:ext cx="1368151" cy="16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3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7202760" cy="128089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ea typeface="標楷體" panose="03000509000000000000" pitchFamily="65" charset="-120"/>
              </a:rPr>
              <a:t>註冊繳費方式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39040"/>
            <a:ext cx="6591985" cy="377762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TW" sz="3200" dirty="0"/>
              <a:t>1.</a:t>
            </a:r>
            <a:r>
              <a:rPr lang="zh-TW" altLang="en-US" sz="3200" dirty="0"/>
              <a:t>郵局臨櫃繳費</a:t>
            </a:r>
          </a:p>
          <a:p>
            <a:pPr>
              <a:spcBef>
                <a:spcPct val="50000"/>
              </a:spcBef>
            </a:pPr>
            <a:r>
              <a:rPr lang="en-US" altLang="zh-TW" sz="3200" dirty="0"/>
              <a:t>2.ATM</a:t>
            </a:r>
            <a:r>
              <a:rPr lang="zh-TW" altLang="en-US" sz="3200" dirty="0"/>
              <a:t>轉帳</a:t>
            </a:r>
          </a:p>
          <a:p>
            <a:pPr>
              <a:spcBef>
                <a:spcPct val="50000"/>
              </a:spcBef>
            </a:pPr>
            <a:r>
              <a:rPr lang="en-US" altLang="zh-TW" sz="3200" dirty="0"/>
              <a:t>3.</a:t>
            </a:r>
            <a:r>
              <a:rPr lang="zh-TW" altLang="en-US" sz="3200" dirty="0"/>
              <a:t>全家便利商店繳費</a:t>
            </a:r>
          </a:p>
          <a:p>
            <a:pPr>
              <a:spcBef>
                <a:spcPct val="50000"/>
              </a:spcBef>
            </a:pPr>
            <a:r>
              <a:rPr lang="zh-TW" altLang="en-US" sz="3200" b="1" dirty="0"/>
              <a:t>繳費後請將</a:t>
            </a:r>
            <a:r>
              <a:rPr lang="zh-TW" altLang="en-US" sz="3200" b="1" dirty="0">
                <a:solidFill>
                  <a:srgbClr val="FF0000"/>
                </a:solidFill>
              </a:rPr>
              <a:t>第三聯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  </a:t>
            </a:r>
            <a:r>
              <a:rPr lang="zh-TW" altLang="en-US" sz="3200" b="1" dirty="0"/>
              <a:t>剪下交給老師</a:t>
            </a:r>
          </a:p>
          <a:p>
            <a:endParaRPr lang="zh-TW" altLang="en-US" dirty="0"/>
          </a:p>
        </p:txBody>
      </p:sp>
      <p:pic>
        <p:nvPicPr>
          <p:cNvPr id="4" name="Picture 5" descr="DSCN0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322073"/>
            <a:ext cx="4049712" cy="540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39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71202"/>
            <a:ext cx="7590726" cy="1303867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            怎麼辦</a:t>
            </a:r>
            <a:r>
              <a:rPr lang="en-US" altLang="zh-TW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7224" y="214311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請假：請事先提前寫在家庭聯絡簿上或打電話告知。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請假：可請兄姐轉告或打學校請假專線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【3174294】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並告知接電話者孩子的</a:t>
            </a: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班級、姓名、 </a:t>
            </a:r>
            <a:endParaRPr lang="en-US" altLang="zh-TW" sz="2800" u="sng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請假原因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發燒時，請一定要帶孩子去看醫生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並且在家多休息，不用急著上學。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 descr="ãè«å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2" r="2027" b="24262"/>
          <a:stretch/>
        </p:blipFill>
        <p:spPr bwMode="auto">
          <a:xfrm>
            <a:off x="2483768" y="223036"/>
            <a:ext cx="3553034" cy="18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4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6870700" cy="1206500"/>
          </a:xfrm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受傷了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怎麼辦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57313"/>
            <a:ext cx="815340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1.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會教導孩子先到健康中心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2.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護理師會根據狀況做處理並通知導師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3.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若狀況比較嚴重，也會由護理師通知家長，讓家長評估是否需要帶回家休息。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4.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萬一有嚴重到需要送醫的情形，一樣會通知家長，若家長抽不開身，學校也會幫忙送醫。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66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698500" y="-128588"/>
            <a:ext cx="6870700" cy="1871663"/>
          </a:xfrm>
        </p:spPr>
        <p:txBody>
          <a:bodyPr/>
          <a:lstStyle/>
          <a:p>
            <a:r>
              <a:rPr lang="zh-TW" altLang="en-US" sz="54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中途離校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zh-TW" altLang="en-US" dirty="0">
                <a:solidFill>
                  <a:srgbClr val="FF33CC"/>
                </a:solidFill>
                <a:latin typeface="書法家行書體" pitchFamily="49" charset="-120"/>
                <a:ea typeface="書法家行書體" pitchFamily="49" charset="-120"/>
              </a:rPr>
              <a:t>家人親自到校接</a:t>
            </a:r>
            <a:r>
              <a:rPr lang="en-US" altLang="zh-TW" dirty="0">
                <a:solidFill>
                  <a:srgbClr val="FF33CC"/>
                </a:solidFill>
                <a:latin typeface="書法家行書體" pitchFamily="49" charset="-120"/>
                <a:ea typeface="書法家行書體" pitchFamily="49" charset="-120"/>
              </a:rPr>
              <a:t>(</a:t>
            </a:r>
            <a:r>
              <a:rPr lang="zh-TW" altLang="en-US" dirty="0">
                <a:solidFill>
                  <a:srgbClr val="FF33CC"/>
                </a:solidFill>
                <a:latin typeface="書法家行書體" pitchFamily="49" charset="-120"/>
                <a:ea typeface="書法家行書體" pitchFamily="49" charset="-120"/>
              </a:rPr>
              <a:t>簽名</a:t>
            </a:r>
            <a:r>
              <a:rPr lang="en-US" altLang="zh-TW" dirty="0">
                <a:solidFill>
                  <a:srgbClr val="FF33CC"/>
                </a:solidFill>
                <a:latin typeface="書法家行書體" pitchFamily="49" charset="-120"/>
                <a:ea typeface="書法家行書體" pitchFamily="49" charset="-120"/>
              </a:rPr>
              <a:t>)</a:t>
            </a:r>
            <a:endParaRPr lang="zh-TW" altLang="en-US" dirty="0">
              <a:solidFill>
                <a:srgbClr val="FF33CC"/>
              </a:solidFill>
              <a:latin typeface="書法家行書體" pitchFamily="49" charset="-120"/>
              <a:ea typeface="書法家行書體" pitchFamily="49" charset="-120"/>
            </a:endParaRPr>
          </a:p>
        </p:txBody>
      </p:sp>
      <p:pic>
        <p:nvPicPr>
          <p:cNvPr id="24579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3525" y="1952625"/>
            <a:ext cx="3270250" cy="4695825"/>
          </a:xfrm>
        </p:spPr>
      </p:pic>
    </p:spTree>
    <p:extLst>
      <p:ext uri="{BB962C8B-B14F-4D97-AF65-F5344CB8AC3E}">
        <p14:creationId xmlns:p14="http://schemas.microsoft.com/office/powerpoint/2010/main" val="24520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48793"/>
            <a:ext cx="5329742" cy="141523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親師聯絡時間</a:t>
            </a:r>
          </a:p>
        </p:txBody>
      </p:sp>
      <p:sp>
        <p:nvSpPr>
          <p:cNvPr id="3" name="矩形 2"/>
          <p:cNvSpPr/>
          <p:nvPr/>
        </p:nvSpPr>
        <p:spPr>
          <a:xfrm>
            <a:off x="629621" y="1601811"/>
            <a:ext cx="82089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學校電話：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3269251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請假專線：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3174294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老師手機：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0917562727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3.LNE@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主要是傳達校務或班級事項，有事與老師聯絡請以私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LNE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或老師手機聯絡。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聯絡時間：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★下午 </a:t>
            </a:r>
            <a:r>
              <a:rPr lang="en-US" altLang="zh-TW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00〜4</a:t>
            </a:r>
            <a:r>
              <a:rPr lang="zh-TW" altLang="en-US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3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（學校）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★晚上 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以前</a:t>
            </a:r>
            <a:r>
              <a:rPr kumimoji="1" lang="zh-TW" altLang="en-US" sz="3200" dirty="0"/>
              <a:t>（</a:t>
            </a:r>
            <a:r>
              <a:rPr kumimoji="1" lang="zh-TW" altLang="en-US" sz="3200" dirty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家裡</a:t>
            </a:r>
            <a:r>
              <a:rPr kumimoji="1" lang="zh-TW" altLang="en-US" sz="3200" dirty="0"/>
              <a:t>）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6" name="Picture 6" descr="ãæé»è©±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b="13463"/>
          <a:stretch/>
        </p:blipFill>
        <p:spPr bwMode="auto">
          <a:xfrm>
            <a:off x="5848519" y="440363"/>
            <a:ext cx="2678137" cy="1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1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086" y="485775"/>
            <a:ext cx="6870700" cy="804863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班級概況與規劃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219" y="1498862"/>
            <a:ext cx="8209519" cy="4977352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（一）班級幹部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：下週開始實施班長體驗，                          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600"/>
              </a:lnSpc>
              <a:buFont typeface="Symbol" panose="05050102010706020507" pitchFamily="18" charset="2"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先以二節班長的方式，訓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600"/>
              </a:lnSpc>
              <a:buFont typeface="Symbol" panose="05050102010706020507" pitchFamily="18" charset="2"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練孩子大聲喊口令的膽量。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600"/>
              </a:lnSpc>
              <a:buFont typeface="Symbol" panose="05050102010706020507" pitchFamily="18" charset="2"/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（二）小老師制度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：因注音符號的能力落差太大，會先選出幾位自願的小朋友，協助其它小朋友練習拼音。</a:t>
            </a:r>
          </a:p>
          <a:p>
            <a:pPr>
              <a:lnSpc>
                <a:spcPts val="3000"/>
              </a:lnSpc>
            </a:pPr>
            <a:endParaRPr lang="zh-TW" altLang="en-US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eaLnBrk="1" hangingPunct="1">
              <a:lnSpc>
                <a:spcPts val="2600"/>
              </a:lnSpc>
              <a:buFont typeface="Symbol" panose="05050102010706020507" pitchFamily="18" charset="2"/>
              <a:buNone/>
            </a:pPr>
            <a:endParaRPr lang="zh-TW" altLang="en-US" sz="3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06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025"/>
            <a:ext cx="6870700" cy="804863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班級概況與規劃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322388"/>
            <a:ext cx="7988300" cy="4148137"/>
          </a:xfrm>
        </p:spPr>
        <p:txBody>
          <a:bodyPr>
            <a:normAutofit/>
          </a:bodyPr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（三）晨光時間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：早晨除了升旗外，則為學生閱讀及讀報時間或訂正作業。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（四）打掃工作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：一年級的小朋友先以自己整理好自己周圍的環境為目標</a:t>
            </a:r>
            <a:r>
              <a:rPr lang="zh-TW" altLang="en-US" sz="3200" dirty="0">
                <a:ea typeface="新細明體" panose="02020500000000000000" pitchFamily="18" charset="-120"/>
              </a:rPr>
              <a:t>。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zh-TW" altLang="en-US" sz="3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698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6" name="Rectangle 62"/>
          <p:cNvSpPr>
            <a:spLocks noGrp="1" noChangeArrowheads="1"/>
          </p:cNvSpPr>
          <p:nvPr>
            <p:ph/>
          </p:nvPr>
        </p:nvSpPr>
        <p:spPr>
          <a:xfrm>
            <a:off x="395536" y="1088976"/>
            <a:ext cx="8424936" cy="5616624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別擔心</a:t>
            </a:r>
            <a:r>
              <a:rPr lang="en-US" altLang="zh-TW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5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學注音符號</a:t>
            </a:r>
            <a:endParaRPr lang="en-US" altLang="zh-TW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4000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「輸在起跑點」</a:t>
            </a: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這回事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不用太過擔心，先學過和沒學過，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在入學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週後並沒有什麼差別。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叮嚀孩子要</a:t>
            </a:r>
            <a:r>
              <a:rPr lang="zh-TW" altLang="en-US" sz="48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張開嘴巴大聲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跟著老師唸讀就對了</a:t>
            </a:r>
            <a:endParaRPr lang="ja-JP" altLang="en-US" sz="40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793D27-B1DD-4134-8A14-C451305223B7}" type="slidenum">
              <a:rPr lang="ja-JP" altLang="en-US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6681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228" y="0"/>
            <a:ext cx="8820472" cy="61206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altLang="zh-TW" sz="4000" dirty="0">
              <a:solidFill>
                <a:srgbClr val="000000"/>
              </a:solidFill>
              <a:latin typeface="文鼎顏楷" panose="03000909000000000000" pitchFamily="65" charset="-120"/>
              <a:ea typeface="文鼎顏楷" panose="03000909000000000000" pitchFamily="65" charset="-120"/>
            </a:endParaRPr>
          </a:p>
          <a:p>
            <a:pPr marL="0" lvl="0" indent="0">
              <a:buNone/>
            </a:pPr>
            <a:r>
              <a:rPr lang="en-US" altLang="zh-TW" sz="5800" dirty="0">
                <a:solidFill>
                  <a:srgbClr val="000000"/>
                </a:solidFill>
                <a:latin typeface="文鼎顏楷" panose="03000909000000000000" pitchFamily="65" charset="-120"/>
                <a:ea typeface="文鼎顏楷" panose="03000909000000000000" pitchFamily="65" charset="-120"/>
              </a:rPr>
              <a:t>      </a:t>
            </a:r>
            <a:r>
              <a:rPr lang="zh-TW" altLang="en-US" sz="6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學好注音符號取決於</a:t>
            </a:r>
            <a:endParaRPr lang="en-US" altLang="zh-TW" sz="6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熟練度</a:t>
            </a:r>
            <a:r>
              <a:rPr lang="en-US" altLang="zh-TW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多聽、多讀、多拼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唸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多寫</a:t>
            </a: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2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正確性</a:t>
            </a:r>
            <a:r>
              <a:rPr lang="en-US" altLang="zh-TW" sz="42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拼音與音調準確</a:t>
            </a:r>
            <a:b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dirty="0">
              <a:solidFill>
                <a:srgbClr val="FF0000"/>
              </a:solidFill>
              <a:latin typeface="文鼎顏楷" panose="03000909000000000000" pitchFamily="65" charset="-120"/>
              <a:ea typeface="文鼎顏楷" panose="03000909000000000000" pitchFamily="65" charset="-120"/>
            </a:endParaRPr>
          </a:p>
          <a:p>
            <a:pPr marL="0" lvl="0" indent="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3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</a:t>
            </a:r>
            <a:r>
              <a:rPr lang="zh-TW" altLang="en-US" sz="33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有家長的陪伴孩子們每天練習，</a:t>
            </a:r>
            <a:endParaRPr lang="en-US" altLang="zh-TW" sz="33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3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一定能把注音符號學會學好的！</a:t>
            </a:r>
            <a:r>
              <a:rPr lang="zh-TW" altLang="en-US" sz="56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3133-1AF4-495F-A403-5C23C29C511B}" type="slidenum">
              <a:rPr lang="ja-JP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146" name="Picture 2" descr="ãå æ²¹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143380"/>
            <a:ext cx="2227631" cy="1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3" y="488102"/>
            <a:ext cx="6194648" cy="1428328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華康標楷體" panose="03000509000000000000" pitchFamily="65" charset="-120"/>
                <a:ea typeface="華康標楷體" panose="03000509000000000000" pitchFamily="65" charset="-120"/>
              </a:rPr>
              <a:t>歡迎加入</a:t>
            </a:r>
            <a:r>
              <a:rPr lang="en-US" altLang="zh-TW" sz="5400" dirty="0">
                <a:solidFill>
                  <a:srgbClr val="FF0066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102</a:t>
            </a:r>
            <a:br>
              <a:rPr lang="en-US" altLang="zh-TW" sz="5400" dirty="0">
                <a:solidFill>
                  <a:srgbClr val="FF0066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endParaRPr lang="zh-TW" altLang="en-US" sz="5400" dirty="0">
              <a:solidFill>
                <a:srgbClr val="FF0066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3" y="2133600"/>
            <a:ext cx="7634808" cy="3777622"/>
          </a:xfrm>
        </p:spPr>
        <p:txBody>
          <a:bodyPr/>
          <a:lstStyle/>
          <a:p>
            <a:r>
              <a:rPr lang="zh-TW" altLang="en-US" sz="4000" dirty="0">
                <a:ea typeface="標楷體" panose="03000509000000000000" pitchFamily="65" charset="-120"/>
              </a:rPr>
              <a:t>對各位而言，今年是很不一樣的一年！</a:t>
            </a:r>
            <a:endParaRPr lang="en-US" altLang="zh-TW" sz="4000" dirty="0">
              <a:ea typeface="標楷體" panose="03000509000000000000" pitchFamily="65" charset="-120"/>
            </a:endParaRPr>
          </a:p>
          <a:p>
            <a:endParaRPr lang="zh-TW" altLang="en-US" sz="4000" dirty="0">
              <a:ea typeface="標楷體" panose="03000509000000000000" pitchFamily="65" charset="-120"/>
            </a:endParaRPr>
          </a:p>
          <a:p>
            <a:r>
              <a:rPr lang="zh-TW" altLang="en-US" sz="4000" dirty="0">
                <a:ea typeface="標楷體" panose="03000509000000000000" pitchFamily="65" charset="-120"/>
              </a:rPr>
              <a:t>對孩子而言，在各方面的感覺也跟幼稚園很不一樣。</a:t>
            </a:r>
            <a:endParaRPr lang="zh-TW" altLang="en-US" sz="4000" dirty="0"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91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4294967295"/>
          </p:nvPr>
        </p:nvSpPr>
        <p:spPr>
          <a:xfrm>
            <a:off x="850965" y="1731636"/>
            <a:ext cx="7488238" cy="460851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聲符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韻符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結合韻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先熟練</a:t>
            </a:r>
            <a:r>
              <a:rPr lang="zh-TW" altLang="en-US" sz="60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二拼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再練</a:t>
            </a:r>
            <a:r>
              <a:rPr lang="zh-TW" altLang="en-US" sz="6000" u="sng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三拼</a:t>
            </a: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目標是達到快速直接拼</a:t>
            </a:r>
            <a:endParaRPr lang="en-US" altLang="zh-TW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</a:t>
            </a:r>
          </a:p>
        </p:txBody>
      </p:sp>
      <p:pic>
        <p:nvPicPr>
          <p:cNvPr id="38915" name="Picture 2" descr="https://stickershop.line-scdn.net/sticonshop/v1/product/5b85063d031a6706cb79ffe3/iPhone/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80" y="43363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2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>
          <a:xfrm>
            <a:off x="1296988" y="398463"/>
            <a:ext cx="7126287" cy="1143000"/>
          </a:xfrm>
        </p:spPr>
        <p:txBody>
          <a:bodyPr anchor="t"/>
          <a:lstStyle/>
          <a:p>
            <a:pPr eaLnBrk="1" hangingPunct="1"/>
            <a:r>
              <a:rPr lang="zh-TW" altLang="en-US" sz="5400" b="1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拼音每天都要練習喔</a:t>
            </a:r>
            <a:r>
              <a:rPr lang="en-US" altLang="zh-TW" sz="5400" b="1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939" name="投影片編號版面配置區 3"/>
          <p:cNvSpPr txBox="1">
            <a:spLocks noGrp="1"/>
          </p:cNvSpPr>
          <p:nvPr/>
        </p:nvSpPr>
        <p:spPr bwMode="gray">
          <a:xfrm>
            <a:off x="391319" y="604838"/>
            <a:ext cx="585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1" lang="en-US" altLang="ja-JP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5713413"/>
            <a:ext cx="83518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SzPct val="70000"/>
              <a:defRPr/>
            </a:pPr>
            <a:r>
              <a:rPr kumimoji="1"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先熟練二拼</a:t>
            </a:r>
            <a:r>
              <a:rPr kumimoji="1"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1"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再進行三拼</a:t>
            </a:r>
            <a:r>
              <a:rPr kumimoji="1"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ㄧ</a:t>
            </a:r>
            <a:r>
              <a:rPr kumimoji="1"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1"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ㄨ</a:t>
            </a:r>
            <a:r>
              <a:rPr kumimoji="1"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1" lang="zh-TW" altLang="en-US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ㄩ介音練習</a:t>
            </a:r>
            <a:r>
              <a:rPr kumimoji="1" lang="en-US" altLang="zh-TW" sz="3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39941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0374" b="7246"/>
          <a:stretch>
            <a:fillRect/>
          </a:stretch>
        </p:blipFill>
        <p:spPr bwMode="auto">
          <a:xfrm>
            <a:off x="1779588" y="1450975"/>
            <a:ext cx="61610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3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763195" y="164201"/>
            <a:ext cx="6870700" cy="817562"/>
          </a:xfrm>
        </p:spPr>
        <p:txBody>
          <a:bodyPr/>
          <a:lstStyle/>
          <a:p>
            <a:pPr eaLnBrk="1" hangingPunct="1"/>
            <a:r>
              <a:rPr lang="zh-TW" altLang="en-US" sz="4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國語課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9241" y="1159496"/>
            <a:ext cx="6938127" cy="47511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*前十週注音符號教學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*期中會有注音會考</a:t>
            </a:r>
            <a:r>
              <a:rPr lang="zh-TW" altLang="en-US" sz="3600" dirty="0">
                <a:solidFill>
                  <a:schemeClr val="tx2"/>
                </a:solidFill>
                <a:ea typeface="標楷體" panose="03000509000000000000" pitchFamily="65" charset="-120"/>
              </a:rPr>
              <a:t>（校內）</a:t>
            </a:r>
            <a:endParaRPr lang="zh-TW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*鼓勵參加十二月初國語日報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舉辦的注音會考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*第十一週開始上國語第一冊。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*筆順的重要性</a:t>
            </a:r>
          </a:p>
          <a:p>
            <a:pPr eaLnBrk="1" hangingPunct="1">
              <a:lnSpc>
                <a:spcPct val="90000"/>
              </a:lnSpc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988" name="Picture 7" descr="學生與全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3695" y="5218402"/>
            <a:ext cx="2208955" cy="147539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50431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604" y="575182"/>
            <a:ext cx="3611562" cy="871537"/>
          </a:xfrm>
        </p:spPr>
        <p:txBody>
          <a:bodyPr/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數學課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02216" y="2290763"/>
            <a:ext cx="3970337" cy="1770063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數字感的訓練</a:t>
            </a:r>
          </a:p>
          <a:p>
            <a:pPr eaLnBrk="1" hangingPunct="1"/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的分與合</a:t>
            </a:r>
          </a:p>
          <a:p>
            <a:pPr eaLnBrk="1" hangingPunct="1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補數的觀念</a:t>
            </a:r>
          </a:p>
        </p:txBody>
      </p:sp>
      <p:pic>
        <p:nvPicPr>
          <p:cNvPr id="44036" name="Picture 8" descr="計算機、鉛筆和紙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398" y="1446719"/>
            <a:ext cx="3181350" cy="2746375"/>
          </a:xfrm>
        </p:spPr>
      </p:pic>
    </p:spTree>
    <p:extLst>
      <p:ext uri="{BB962C8B-B14F-4D97-AF65-F5344CB8AC3E}">
        <p14:creationId xmlns:p14="http://schemas.microsoft.com/office/powerpoint/2010/main" val="127917309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8456" y="548134"/>
            <a:ext cx="8363272" cy="115207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協助孩子拼音練習的方法</a:t>
            </a:r>
            <a:endParaRPr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147050" cy="4824412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利用手勢加強記憶</a:t>
            </a:r>
            <a:r>
              <a:rPr lang="en-US" altLang="zh-TW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sz="4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一聲：手平舉並比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二聲：手斜舉並比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三聲：手勾起並比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四聲：手放下並比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  <a:p>
            <a:pPr marL="0" indent="0" algn="ctr">
              <a:buNone/>
            </a:pP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輕聲：手握拳放頭上</a:t>
            </a:r>
          </a:p>
          <a:p>
            <a:pPr algn="ctr"/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62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家庭作業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23" y="1177047"/>
            <a:ext cx="8022077" cy="465384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*國語</a:t>
            </a:r>
            <a:r>
              <a:rPr lang="en-US" altLang="zh-TW" sz="40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生字、圈詞、習作、學習單、</a:t>
            </a:r>
            <a:endParaRPr lang="en-US" altLang="zh-TW" sz="4000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國語作業簿、考聽寫</a:t>
            </a:r>
            <a:r>
              <a:rPr lang="en-US" altLang="zh-TW" sz="40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*數學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課本、習作、數學作業簿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*生活</a:t>
            </a:r>
            <a:r>
              <a:rPr lang="en-US" altLang="zh-TW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習作、學習單</a:t>
            </a:r>
            <a:r>
              <a:rPr lang="en-US" altLang="zh-TW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平時考卷考完，訂正完畢會給家長簽名，以了解學習狀況。</a:t>
            </a:r>
            <a:endParaRPr lang="en-US" altLang="zh-TW" sz="4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TW" sz="4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ea typeface="新細明體" panose="02020500000000000000" pitchFamily="18" charset="-120"/>
              </a:rPr>
              <a:t>、</a:t>
            </a:r>
          </a:p>
        </p:txBody>
      </p:sp>
    </p:spTree>
    <p:extLst>
      <p:ext uri="{BB962C8B-B14F-4D97-AF65-F5344CB8AC3E}">
        <p14:creationId xmlns:p14="http://schemas.microsoft.com/office/powerpoint/2010/main" val="283115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D691-DD1F-422A-A711-4E60C234FF4B}" type="slidenum">
              <a:rPr lang="ja-JP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1772816"/>
            <a:ext cx="3960440" cy="48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0007D"/>
              </a:buClr>
              <a:buNone/>
            </a:pPr>
            <a:r>
              <a:rPr lang="zh-TW" altLang="en-US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下列方法輪流練習</a:t>
            </a:r>
            <a:endParaRPr lang="en-US" altLang="zh-TW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正拼</a:t>
            </a:r>
            <a:r>
              <a:rPr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認讀訓練</a:t>
            </a:r>
            <a:endParaRPr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zh-TW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(1)</a:t>
            </a:r>
            <a:r>
              <a:rPr lang="zh-TW" altLang="en-US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換聲符法</a:t>
            </a:r>
            <a:endParaRPr lang="en-US" altLang="zh-TW" kern="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zh-TW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換韻符法</a:t>
            </a:r>
            <a:endParaRPr lang="en-US" altLang="zh-TW" kern="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endParaRPr lang="zh-TW" altLang="en-US" kern="0" dirty="0">
              <a:solidFill>
                <a:srgbClr val="CC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反拼</a:t>
            </a:r>
            <a:r>
              <a:rPr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聽力訓練</a:t>
            </a:r>
            <a:endParaRPr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zh-TW" altLang="en-US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把聽到的音找出來</a:t>
            </a:r>
          </a:p>
        </p:txBody>
      </p:sp>
      <p:pic>
        <p:nvPicPr>
          <p:cNvPr id="7" name="Picture 6" descr="拼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97" y="1239169"/>
            <a:ext cx="3505641" cy="5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03648" y="126063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kern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在學校</a:t>
            </a:r>
            <a:r>
              <a:rPr lang="en-US" altLang="zh-TW" sz="4000" kern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sz="4000" kern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kern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我們每天會這樣練習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77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1656184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善用注音符號卡</a:t>
            </a:r>
            <a:b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課本後面有附件可使用</a:t>
            </a: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dirty="0">
              <a:solidFill>
                <a:srgbClr val="0033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717" y="1968354"/>
            <a:ext cx="8122119" cy="352839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家長每天抽</a:t>
            </a:r>
            <a:r>
              <a:rPr lang="en-US" altLang="zh-TW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5-10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分鐘陪孩子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將已學過的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符號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用注音符號卡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符號認讀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拼音練</a:t>
            </a:r>
            <a:endParaRPr lang="en-US" altLang="zh-TW" sz="3600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習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u="sng" dirty="0">
                <a:solidFill>
                  <a:srgbClr val="CA063E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複習累積孩子會有顯著的進步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。</a:t>
            </a: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endParaRPr lang="zh-TW" altLang="en-US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3133-1AF4-495F-A403-5C23C29C511B}" type="slidenum">
              <a:rPr lang="ja-JP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40" y="4307094"/>
            <a:ext cx="3460320" cy="216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39894"/>
            <a:ext cx="3654720" cy="2304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43500" y="6476694"/>
            <a:ext cx="41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出自翰林版教師手冊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4214160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rgbClr val="FF33CC"/>
                </a:solidFill>
                <a:ea typeface="新細明體" panose="02020500000000000000" pitchFamily="18" charset="-120"/>
              </a:rPr>
              <a:t>家長配合事項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052" y="844551"/>
            <a:ext cx="8197298" cy="370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*請每天檢查聯絡簿，確認功課完成後才簽名</a:t>
            </a:r>
            <a:r>
              <a:rPr lang="zh-TW" altLang="en-US" sz="3200" dirty="0"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*請每天檢查整理Ｌ型夾中的資料</a:t>
            </a:r>
            <a:r>
              <a:rPr lang="zh-TW" altLang="en-US" sz="3200" dirty="0"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*請每天陪同孩子整理書包及文具用品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要削鉛筆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*請每天陪同孩子訂正老師批改過的各項作業</a:t>
            </a:r>
            <a:r>
              <a:rPr lang="zh-TW" altLang="en-US" sz="3200" dirty="0"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*配合晨讀時間閱讀每日一書，請吃完早餐再上學</a:t>
            </a:r>
            <a:r>
              <a:rPr lang="zh-TW" altLang="en-US" sz="3200" dirty="0"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zh-TW" altLang="en-US" sz="2400" dirty="0">
              <a:ea typeface="標楷體" panose="03000509000000000000" pitchFamily="65" charset="-120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238375" y="4545013"/>
            <a:ext cx="18700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27464" y="4426226"/>
            <a:ext cx="79878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b="1" dirty="0">
                <a:solidFill>
                  <a:srgbClr val="002060"/>
                </a:solidFill>
                <a:latin typeface="書法家行書體" pitchFamily="49" charset="-120"/>
                <a:ea typeface="書法家行書體" pitchFamily="49" charset="-120"/>
              </a:rPr>
              <a:t>對班級及學校行事有疑惑時</a:t>
            </a:r>
            <a:r>
              <a:rPr lang="en-US" altLang="zh-TW" b="1" dirty="0">
                <a:solidFill>
                  <a:srgbClr val="002060"/>
                </a:solidFill>
                <a:latin typeface="書法家行書體" pitchFamily="49" charset="-120"/>
                <a:ea typeface="書法家行書體" pitchFamily="49" charset="-12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書法家行書體" pitchFamily="49" charset="-120"/>
                <a:ea typeface="書法家行書體" pitchFamily="49" charset="-120"/>
              </a:rPr>
              <a:t>請勿在孩子面前討論</a:t>
            </a:r>
            <a:r>
              <a:rPr lang="en-US" altLang="zh-TW" b="1" dirty="0">
                <a:solidFill>
                  <a:srgbClr val="002060"/>
                </a:solidFill>
                <a:latin typeface="書法家行書體" pitchFamily="49" charset="-120"/>
                <a:ea typeface="書法家行書體" pitchFamily="49" charset="-120"/>
              </a:rPr>
              <a:t>,</a:t>
            </a:r>
            <a:r>
              <a:rPr lang="zh-TW" altLang="en-US" b="1" dirty="0">
                <a:solidFill>
                  <a:srgbClr val="002060"/>
                </a:solidFill>
                <a:latin typeface="書法家行書體" pitchFamily="49" charset="-120"/>
                <a:ea typeface="書法家行書體" pitchFamily="49" charset="-120"/>
              </a:rPr>
              <a:t>請利用時間與學校或老師聯繫、溝通以解疑惑</a:t>
            </a:r>
            <a:r>
              <a:rPr lang="zh-TW" altLang="en-US" b="1" dirty="0">
                <a:solidFill>
                  <a:srgbClr val="002060"/>
                </a:solidFill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527464" y="6013449"/>
            <a:ext cx="76406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400" b="1" i="1" dirty="0">
                <a:ea typeface="標楷體" panose="03000509000000000000" pitchFamily="65" charset="-120"/>
              </a:rPr>
              <a:t>孩子需要您的陪伴，建立良好負責任的學習態度。</a:t>
            </a:r>
          </a:p>
        </p:txBody>
      </p:sp>
    </p:spTree>
    <p:extLst>
      <p:ext uri="{BB962C8B-B14F-4D97-AF65-F5344CB8AC3E}">
        <p14:creationId xmlns:p14="http://schemas.microsoft.com/office/powerpoint/2010/main" val="3385412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父母的參與很重要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ts val="4500"/>
              </a:lnSpc>
            </a:pPr>
            <a:r>
              <a:rPr lang="zh-TW" altLang="en-US" sz="3600" dirty="0">
                <a:solidFill>
                  <a:srgbClr val="0070C0"/>
                </a:solidFill>
                <a:latin typeface="華康標楷體(P)" panose="03000500000000000000" pitchFamily="66" charset="-120"/>
                <a:ea typeface="華康標楷體(P)" panose="03000500000000000000" pitchFamily="66" charset="-120"/>
              </a:rPr>
              <a:t>*</a:t>
            </a:r>
            <a:r>
              <a:rPr lang="zh-TW" altLang="en-US" sz="3600" dirty="0">
                <a:latin typeface="華康標楷體(P)" panose="03000500000000000000" pitchFamily="66" charset="-120"/>
                <a:ea typeface="華康標楷體(P)" panose="03000500000000000000" pitchFamily="66" charset="-120"/>
              </a:rPr>
              <a:t>安親班不能取代家庭的功能。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sz="3600" dirty="0">
                <a:solidFill>
                  <a:srgbClr val="0070C0"/>
                </a:solidFill>
                <a:latin typeface="華康標楷體(P)" panose="03000500000000000000" pitchFamily="66" charset="-120"/>
                <a:ea typeface="華康標楷體(P)" panose="03000500000000000000" pitchFamily="66" charset="-120"/>
              </a:rPr>
              <a:t>*</a:t>
            </a:r>
            <a:r>
              <a:rPr lang="zh-TW" altLang="en-US" sz="3600" dirty="0">
                <a:latin typeface="華康標楷體(P)" panose="03000500000000000000" pitchFamily="66" charset="-120"/>
                <a:ea typeface="華康標楷體(P)" panose="03000500000000000000" pitchFamily="66" charset="-120"/>
              </a:rPr>
              <a:t>低年級是建立良好讀書習慣的起點。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sz="3600" dirty="0">
                <a:solidFill>
                  <a:srgbClr val="0070C0"/>
                </a:solidFill>
                <a:latin typeface="華康標楷體(P)" panose="03000500000000000000" pitchFamily="66" charset="-120"/>
                <a:ea typeface="華康標楷體(P)" panose="03000500000000000000" pitchFamily="66" charset="-120"/>
              </a:rPr>
              <a:t>*</a:t>
            </a:r>
            <a:r>
              <a:rPr lang="zh-TW" altLang="en-US" sz="3600" dirty="0">
                <a:latin typeface="華康標楷體(P)" panose="03000500000000000000" pitchFamily="66" charset="-120"/>
                <a:ea typeface="華康標楷體(P)" panose="03000500000000000000" pitchFamily="66" charset="-120"/>
              </a:rPr>
              <a:t>好的習慣要先經由家長的示範、帶著做、陪著做、到慢慢可以獨立做，才可以考慮慢慢放手。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sz="3600" dirty="0">
                <a:solidFill>
                  <a:srgbClr val="0070C0"/>
                </a:solidFill>
                <a:latin typeface="華康標楷體(P)" panose="03000500000000000000" pitchFamily="66" charset="-120"/>
                <a:ea typeface="華康標楷體(P)" panose="03000500000000000000" pitchFamily="66" charset="-120"/>
              </a:rPr>
              <a:t>*</a:t>
            </a:r>
            <a:r>
              <a:rPr lang="zh-TW" altLang="en-US" sz="3600" dirty="0">
                <a:latin typeface="華康標楷體(P)" panose="03000500000000000000" pitchFamily="66" charset="-120"/>
                <a:ea typeface="華康標楷體(P)" panose="03000500000000000000" pitchFamily="66" charset="-120"/>
              </a:rPr>
              <a:t>一次以一個目標為原則，經長時間的訓練才能內化為自主性的行為。</a:t>
            </a:r>
          </a:p>
        </p:txBody>
      </p:sp>
    </p:spTree>
    <p:extLst>
      <p:ext uri="{BB962C8B-B14F-4D97-AF65-F5344CB8AC3E}">
        <p14:creationId xmlns:p14="http://schemas.microsoft.com/office/powerpoint/2010/main" val="405666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1DB091-ECF3-4C2E-9974-B45DAAFF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19" y="551988"/>
            <a:ext cx="7520940" cy="786482"/>
          </a:xfrm>
        </p:spPr>
        <p:txBody>
          <a:bodyPr/>
          <a:lstStyle/>
          <a:p>
            <a:r>
              <a:rPr lang="zh-TW" altLang="en-US" sz="6000" b="1" kern="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班級介紹</a:t>
            </a:r>
            <a:br>
              <a:rPr lang="zh-TW" altLang="en-US" b="1" kern="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F4E7-78AE-45CF-9DFB-4824520E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" y="1100628"/>
            <a:ext cx="8163339" cy="4491789"/>
          </a:xfrm>
        </p:spPr>
        <p:txBody>
          <a:bodyPr>
            <a:normAutofit fontScale="85000" lnSpcReduction="10000"/>
          </a:bodyPr>
          <a:lstStyle/>
          <a:p>
            <a:endParaRPr lang="en-US" altLang="zh-TW" sz="4800" kern="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700" kern="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</a:t>
            </a:r>
            <a:r>
              <a:rPr lang="en-US" altLang="zh-TW" sz="7700" kern="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7700" kern="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 導師 郭乃華</a:t>
            </a:r>
            <a:endParaRPr lang="en-US" altLang="zh-TW" sz="7700" kern="0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kern="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r>
              <a:rPr lang="en-US" altLang="zh-TW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人，女生</a:t>
            </a:r>
            <a:r>
              <a:rPr lang="en-US" altLang="zh-TW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6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人自學</a:t>
            </a:r>
            <a:r>
              <a:rPr lang="en-US" altLang="zh-TW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6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6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kern="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09EECC-1BCB-4D33-AE04-3C98D9CC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895350" y="117475"/>
            <a:ext cx="6870700" cy="788988"/>
          </a:xfrm>
        </p:spPr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ea typeface="新細明體" panose="02020500000000000000" pitchFamily="18" charset="-120"/>
              </a:rPr>
              <a:t>硬筆書法字</a:t>
            </a:r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>
          <a:xfrm>
            <a:off x="725488" y="906463"/>
            <a:ext cx="7696200" cy="5821362"/>
          </a:xfrm>
        </p:spPr>
        <p:txBody>
          <a:bodyPr/>
          <a:lstStyle/>
          <a:p>
            <a:r>
              <a:rPr lang="zh-TW" altLang="en-US" dirty="0">
                <a:solidFill>
                  <a:srgbClr val="009E00"/>
                </a:solidFill>
                <a:ea typeface="新細明體" panose="02020500000000000000" pitchFamily="18" charset="-120"/>
              </a:rPr>
              <a:t>請家長指導孩子看位置</a:t>
            </a:r>
            <a:endParaRPr lang="en-US" altLang="zh-TW" dirty="0">
              <a:solidFill>
                <a:srgbClr val="009E00"/>
              </a:solidFill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5837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695450"/>
            <a:ext cx="6719887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5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306388" y="379413"/>
            <a:ext cx="7570787" cy="887412"/>
          </a:xfrm>
        </p:spPr>
        <p:txBody>
          <a:bodyPr/>
          <a:lstStyle/>
          <a:p>
            <a:endParaRPr lang="zh-TW" altLang="en-US" sz="4400" dirty="0">
              <a:solidFill>
                <a:srgbClr val="0070C0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pic>
        <p:nvPicPr>
          <p:cNvPr id="5939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489075"/>
            <a:ext cx="7148512" cy="3932238"/>
          </a:xfrm>
        </p:spPr>
      </p:pic>
    </p:spTree>
    <p:extLst>
      <p:ext uri="{BB962C8B-B14F-4D97-AF65-F5344CB8AC3E}">
        <p14:creationId xmlns:p14="http://schemas.microsoft.com/office/powerpoint/2010/main" val="4083257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>
          <a:xfrm>
            <a:off x="790575" y="444500"/>
            <a:ext cx="6870700" cy="879475"/>
          </a:xfrm>
        </p:spPr>
        <p:txBody>
          <a:bodyPr/>
          <a:lstStyle/>
          <a:p>
            <a:r>
              <a:rPr lang="zh-TW" altLang="en-US" sz="540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協助整理</a:t>
            </a:r>
            <a:r>
              <a:rPr lang="en-US" altLang="zh-TW" sz="540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L/U</a:t>
            </a:r>
            <a:r>
              <a:rPr lang="zh-TW" altLang="en-US" sz="540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型夾</a:t>
            </a:r>
          </a:p>
        </p:txBody>
      </p:sp>
      <p:sp>
        <p:nvSpPr>
          <p:cNvPr id="72707" name="內容版面配置區 2"/>
          <p:cNvSpPr>
            <a:spLocks noGrp="1"/>
          </p:cNvSpPr>
          <p:nvPr>
            <p:ph idx="1"/>
          </p:nvPr>
        </p:nvSpPr>
        <p:spPr>
          <a:xfrm>
            <a:off x="596717" y="1496554"/>
            <a:ext cx="7520940" cy="3579849"/>
          </a:xfrm>
        </p:spPr>
        <p:txBody>
          <a:bodyPr>
            <a:normAutofit fontScale="92500"/>
          </a:bodyPr>
          <a:lstStyle/>
          <a:p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1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家長每天陪著孩子檢查</a:t>
            </a:r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L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夾裡的資料</a:t>
            </a:r>
            <a:endParaRPr lang="en-US" altLang="zh-TW" sz="3600" dirty="0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2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把不需要再帶來學校的資料抽出</a:t>
            </a:r>
            <a:endParaRPr lang="en-US" altLang="zh-TW" sz="3600" dirty="0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3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把需要繳交的資料放進</a:t>
            </a:r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L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夾</a:t>
            </a:r>
            <a:endParaRPr lang="en-US" altLang="zh-TW" sz="3600" dirty="0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4</a:t>
            </a:r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若擔心孩子不會主動拿出來請釘在聯絡簿上，老師看到就會抽掉</a:t>
            </a:r>
            <a:endParaRPr lang="en-US" altLang="zh-TW" sz="3600" dirty="0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r>
              <a:rPr lang="zh-TW" altLang="en-US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（註冊單收據</a:t>
            </a:r>
            <a:r>
              <a:rPr lang="en-US" altLang="zh-TW" sz="3600" dirty="0">
                <a:solidFill>
                  <a:srgbClr val="0070C0"/>
                </a:solidFill>
                <a:ea typeface="新細明體" panose="02020500000000000000" pitchFamily="18" charset="-120"/>
              </a:rPr>
              <a:t>…)</a:t>
            </a: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552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790575" y="261938"/>
            <a:ext cx="6870700" cy="722312"/>
          </a:xfrm>
        </p:spPr>
        <p:txBody>
          <a:bodyPr/>
          <a:lstStyle/>
          <a:p>
            <a:r>
              <a:rPr lang="zh-TW" altLang="en-US" sz="48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協助選購適當的學用品</a:t>
            </a: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790575" y="984250"/>
            <a:ext cx="7696200" cy="56642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1.</a:t>
            </a:r>
            <a:r>
              <a:rPr lang="zh-TW" altLang="en-US" sz="3200" dirty="0">
                <a:ea typeface="新細明體" panose="02020500000000000000" pitchFamily="18" charset="-120"/>
              </a:rPr>
              <a:t>沒有洞的直尺</a:t>
            </a:r>
            <a:r>
              <a:rPr lang="en-US" altLang="zh-TW" sz="3200" dirty="0">
                <a:ea typeface="新細明體" panose="02020500000000000000" pitchFamily="18" charset="-120"/>
              </a:rPr>
              <a:t>(</a:t>
            </a:r>
            <a:r>
              <a:rPr lang="zh-TW" altLang="en-US" sz="3200" dirty="0">
                <a:ea typeface="新細明體" panose="02020500000000000000" pitchFamily="18" charset="-120"/>
              </a:rPr>
              <a:t>有孩子把尺套在筆尖上，甩呀甩，尺有可能飛出去射到同學，非常的危險）</a:t>
            </a:r>
            <a:endParaRPr lang="en-US" altLang="zh-TW" sz="3200" dirty="0">
              <a:ea typeface="新細明體" panose="02020500000000000000" pitchFamily="18" charset="-120"/>
            </a:endParaRPr>
          </a:p>
          <a:p>
            <a:r>
              <a:rPr lang="en-US" altLang="zh-TW" sz="3200" dirty="0">
                <a:ea typeface="新細明體" panose="02020500000000000000" pitchFamily="18" charset="-120"/>
              </a:rPr>
              <a:t>2.</a:t>
            </a:r>
            <a:r>
              <a:rPr lang="zh-TW" altLang="en-US" sz="3200" dirty="0">
                <a:ea typeface="新細明體" panose="02020500000000000000" pitchFamily="18" charset="-120"/>
              </a:rPr>
              <a:t>準備墊板，並教導孩子抄聯絡簿或寫功課時，要用墊板。</a:t>
            </a:r>
            <a:endParaRPr lang="en-US" altLang="zh-TW" sz="3200" dirty="0">
              <a:ea typeface="新細明體" panose="02020500000000000000" pitchFamily="18" charset="-120"/>
            </a:endParaRPr>
          </a:p>
          <a:p>
            <a:r>
              <a:rPr lang="en-US" altLang="zh-TW" sz="3200" dirty="0">
                <a:ea typeface="新細明體" panose="02020500000000000000" pitchFamily="18" charset="-120"/>
              </a:rPr>
              <a:t>3.</a:t>
            </a:r>
            <a:r>
              <a:rPr lang="zh-TW" altLang="en-US" sz="3200" dirty="0">
                <a:ea typeface="新細明體" panose="02020500000000000000" pitchFamily="18" charset="-120"/>
              </a:rPr>
              <a:t>每天檢查鉛筆有沒有削尖，並準備一枝免削鉛筆。</a:t>
            </a:r>
            <a:endParaRPr lang="en-US" altLang="zh-TW" sz="3200" dirty="0">
              <a:ea typeface="新細明體" panose="02020500000000000000" pitchFamily="18" charset="-120"/>
            </a:endParaRPr>
          </a:p>
          <a:p>
            <a:r>
              <a:rPr lang="en-US" altLang="zh-TW" sz="3200" dirty="0">
                <a:ea typeface="新細明體" panose="02020500000000000000" pitchFamily="18" charset="-120"/>
              </a:rPr>
              <a:t>4.</a:t>
            </a:r>
            <a:r>
              <a:rPr lang="zh-TW" altLang="en-US" sz="3200" dirty="0">
                <a:ea typeface="新細明體" panose="02020500000000000000" pitchFamily="18" charset="-120"/>
              </a:rPr>
              <a:t>準備一個能擦乾淨的橡皮擦。</a:t>
            </a:r>
            <a:endParaRPr lang="en-US" altLang="zh-TW" sz="3200" dirty="0">
              <a:ea typeface="新細明體" panose="02020500000000000000" pitchFamily="18" charset="-120"/>
            </a:endParaRPr>
          </a:p>
          <a:p>
            <a:r>
              <a:rPr lang="en-US" altLang="zh-TW" sz="3200" dirty="0">
                <a:ea typeface="新細明體" panose="02020500000000000000" pitchFamily="18" charset="-120"/>
              </a:rPr>
              <a:t>5.</a:t>
            </a:r>
            <a:r>
              <a:rPr lang="zh-TW" altLang="en-US" sz="3200" dirty="0">
                <a:ea typeface="新細明體" panose="02020500000000000000" pitchFamily="18" charset="-120"/>
              </a:rPr>
              <a:t>不選花俏的文具用品。</a:t>
            </a:r>
            <a:endParaRPr lang="en-US" altLang="zh-TW" sz="3200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84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763573" y="1024889"/>
            <a:ext cx="7616853" cy="2871250"/>
          </a:xfrm>
        </p:spPr>
        <p:txBody>
          <a:bodyPr/>
          <a:lstStyle/>
          <a:p>
            <a:r>
              <a:rPr lang="zh-TW" altLang="en-US" sz="5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*班級家長委員</a:t>
            </a:r>
            <a:br>
              <a:rPr lang="en-US" altLang="zh-TW" sz="54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</a:br>
            <a:r>
              <a:rPr lang="zh-TW" altLang="en-US" sz="4000" dirty="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感謝以下孩子爸媽自願擔任</a:t>
            </a:r>
            <a:br>
              <a:rPr lang="en-US" altLang="zh-TW" sz="4000" dirty="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</a:br>
            <a:r>
              <a:rPr lang="en-US" altLang="zh-TW" sz="4000" dirty="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102</a:t>
            </a:r>
            <a:r>
              <a:rPr lang="zh-TW" altLang="en-US" sz="400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班級家長</a:t>
            </a:r>
            <a:r>
              <a:rPr lang="zh-TW" altLang="en-US" sz="4000" dirty="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委員</a:t>
            </a:r>
            <a:br>
              <a:rPr lang="en-US" altLang="zh-TW" sz="4000" dirty="0">
                <a:solidFill>
                  <a:srgbClr val="00B05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</a:br>
            <a:r>
              <a:rPr lang="zh-TW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益霆</a:t>
            </a:r>
            <a:r>
              <a:rPr lang="en-US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佩緁</a:t>
            </a:r>
            <a:r>
              <a:rPr lang="en-US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士堯</a:t>
            </a:r>
            <a:br>
              <a:rPr lang="en-US" altLang="zh-TW" sz="4000" dirty="0">
                <a:solidFill>
                  <a:srgbClr val="0070C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</a:br>
            <a:endParaRPr lang="zh-TW" altLang="en-US" sz="4000" dirty="0">
              <a:solidFill>
                <a:srgbClr val="0070C0"/>
              </a:solidFill>
              <a:latin typeface="華康儷特圓" panose="020F0809000000000000" pitchFamily="49" charset="-120"/>
              <a:ea typeface="華康儷特圓" panose="020F0809000000000000" pitchFamily="49" charset="-120"/>
            </a:endParaRPr>
          </a:p>
        </p:txBody>
      </p:sp>
      <p:sp>
        <p:nvSpPr>
          <p:cNvPr id="75779" name="內容版面配置區 2"/>
          <p:cNvSpPr>
            <a:spLocks noGrp="1"/>
          </p:cNvSpPr>
          <p:nvPr>
            <p:ph idx="1"/>
          </p:nvPr>
        </p:nvSpPr>
        <p:spPr>
          <a:xfrm>
            <a:off x="556591" y="4162709"/>
            <a:ext cx="7775879" cy="4888526"/>
          </a:xfrm>
        </p:spPr>
        <p:txBody>
          <a:bodyPr>
            <a:normAutofit/>
          </a:bodyPr>
          <a:lstStyle/>
          <a:p>
            <a:r>
              <a:rPr lang="zh-TW" altLang="en-US" sz="5400" b="0" dirty="0">
                <a:solidFill>
                  <a:srgbClr val="00B0F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新生</a:t>
            </a:r>
            <a:r>
              <a:rPr lang="zh-TW" altLang="en-US" sz="5400" b="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禮</a:t>
            </a:r>
            <a:r>
              <a:rPr lang="en-US" altLang="zh-TW" sz="5400" b="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—</a:t>
            </a:r>
            <a:r>
              <a:rPr lang="zh-TW" altLang="en-US" sz="5400" b="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繪本</a:t>
            </a:r>
          </a:p>
        </p:txBody>
      </p:sp>
    </p:spTree>
    <p:extLst>
      <p:ext uri="{BB962C8B-B14F-4D97-AF65-F5344CB8AC3E}">
        <p14:creationId xmlns:p14="http://schemas.microsoft.com/office/powerpoint/2010/main" val="422540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042B3-E2F0-4446-BDB5-ED1B0E75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64" y="1378225"/>
            <a:ext cx="7520940" cy="728870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00B0F0"/>
                </a:solidFill>
              </a:rPr>
              <a:t>特別感謝以下家長提供</a:t>
            </a:r>
            <a:br>
              <a:rPr lang="en-US" altLang="zh-TW" sz="5400" b="1" dirty="0">
                <a:solidFill>
                  <a:srgbClr val="00B0F0"/>
                </a:solidFill>
              </a:rPr>
            </a:br>
            <a:r>
              <a:rPr lang="zh-TW" altLang="en-US" sz="5400" b="1" dirty="0">
                <a:solidFill>
                  <a:srgbClr val="00B0F0"/>
                </a:solidFill>
              </a:rPr>
              <a:t>班級資源</a:t>
            </a:r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sz="5400" b="1" dirty="0">
                <a:solidFill>
                  <a:srgbClr val="00B0F0"/>
                </a:solidFill>
              </a:rPr>
            </a:b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458C4-53F3-4120-8F1B-255C3915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42" y="2451651"/>
            <a:ext cx="7961409" cy="439309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400" b="0" dirty="0">
                <a:solidFill>
                  <a:srgbClr val="450858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益霆爸媽提供</a:t>
            </a:r>
            <a:r>
              <a:rPr lang="en-US" altLang="zh-TW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4000ml</a:t>
            </a:r>
            <a:r>
              <a:rPr lang="zh-TW" altLang="en-US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酒精</a:t>
            </a:r>
            <a:r>
              <a:rPr lang="en-US" altLang="zh-TW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X3+</a:t>
            </a:r>
            <a:r>
              <a:rPr lang="zh-TW" altLang="en-US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噴瓶</a:t>
            </a:r>
            <a:r>
              <a:rPr lang="en-US" altLang="zh-TW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X3</a:t>
            </a:r>
            <a:endParaRPr lang="zh-TW" altLang="en-US" sz="5400" dirty="0">
              <a:solidFill>
                <a:srgbClr val="45085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0" dirty="0">
                <a:solidFill>
                  <a:srgbClr val="FF33CC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佩緁爸媽提供</a:t>
            </a:r>
            <a:r>
              <a:rPr lang="en-US" altLang="zh-TW" sz="5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350ml</a:t>
            </a:r>
            <a:r>
              <a:rPr lang="zh-TW" altLang="en-US" sz="5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酒精</a:t>
            </a:r>
            <a:r>
              <a:rPr lang="en-US" altLang="zh-TW" sz="5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X5</a:t>
            </a:r>
          </a:p>
          <a:p>
            <a:r>
              <a:rPr lang="zh-TW" altLang="en-US" sz="5400" b="0" dirty="0">
                <a:solidFill>
                  <a:srgbClr val="00206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千星爸媽提供抗菌潔手慕斯</a:t>
            </a:r>
            <a: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X2</a:t>
            </a:r>
          </a:p>
          <a:p>
            <a:r>
              <a:rPr lang="zh-TW" altLang="en-US" sz="5400" b="0" dirty="0">
                <a:solidFill>
                  <a:srgbClr val="7030A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b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綉葳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爸媽提供柔膚皂</a:t>
            </a:r>
            <a:r>
              <a:rPr lang="en-US" altLang="zh-TW" sz="5400" dirty="0">
                <a:solidFill>
                  <a:srgbClr val="45085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X3</a:t>
            </a:r>
          </a:p>
          <a:p>
            <a:r>
              <a:rPr lang="zh-TW" altLang="en-US" sz="5400" b="0" dirty="0">
                <a:solidFill>
                  <a:srgbClr val="00206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*</a:t>
            </a:r>
            <a:r>
              <a:rPr lang="zh-TW" altLang="en-US" sz="5400" b="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品茜</a:t>
            </a: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爸媽提供洗手乳</a:t>
            </a:r>
            <a: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X6</a:t>
            </a:r>
          </a:p>
          <a:p>
            <a:endParaRPr lang="en-US" altLang="zh-TW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5400" b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6CEB6B-55F4-4170-820F-A966935B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2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66168" y="837539"/>
            <a:ext cx="6798734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kumimoji="0" lang="en-US" altLang="zh-TW" sz="8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endParaRPr kumimoji="0" lang="zh-TW" altLang="en-US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17864" y="3613946"/>
            <a:ext cx="5058101" cy="23121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</a:t>
            </a:r>
            <a:endParaRPr kumimoji="0" lang="en-US" altLang="zh-TW" sz="48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踴躍提出</a:t>
            </a:r>
            <a:endParaRPr kumimoji="0" lang="en-US" altLang="zh-TW" sz="48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您的意見與問題</a:t>
            </a:r>
          </a:p>
        </p:txBody>
      </p:sp>
      <p:pic>
        <p:nvPicPr>
          <p:cNvPr id="4" name="圖片 3" descr="[璇璇] 爬5樓,&lt;strong&gt;舉手&lt;/strong&gt;,丟垃圾 (1Y1M12D) @ 寒暄的窩 :: 痞客邦 :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65" y="2141406"/>
            <a:ext cx="2652769" cy="39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1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98072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kumimoji="0" lang="en-US" altLang="zh-TW" sz="54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今天的參加與聆聽</a:t>
            </a:r>
          </a:p>
        </p:txBody>
      </p:sp>
      <p:pic>
        <p:nvPicPr>
          <p:cNvPr id="1026" name="Picture 2" descr="ãæ¬ç¦®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7"/>
          <a:stretch/>
        </p:blipFill>
        <p:spPr bwMode="auto">
          <a:xfrm>
            <a:off x="2411760" y="3429000"/>
            <a:ext cx="26106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æè¬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5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rPr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5" y="1628800"/>
            <a:ext cx="7706816" cy="4282422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希望小朋友能快樂的學習。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希望小朋友能養成良好的習慣。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希望小朋友喜歡運動並注意身體的健康。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希望小朋友能結交益友、遠離損友。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認識新朋友並發現新興趣。 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喜歡閱讀、愛上閱讀、主動閱讀。</a:t>
            </a:r>
          </a:p>
          <a:p>
            <a:endParaRPr lang="zh-TW" altLang="en-US" dirty="0"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40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3147" y="113680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學校作息說明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43514" y="1222419"/>
            <a:ext cx="748883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☆上學時間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2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以前進到教室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☆為避免孩子常睡過頭遲到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每週第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二次遲到就會扣分處罰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除非有正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當理由則不罰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：家長因素、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下雨天塞車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等，並傳訊息讓老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師知悉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☆放學時間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星期一、二、三、五中午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放學；星期四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放學。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9/2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課後照顧班開課，都是</a:t>
            </a:r>
            <a:r>
              <a:rPr lang="en-US" altLang="zh-TW" sz="3200" b="1" u="sng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學。</a:t>
            </a:r>
            <a:endParaRPr lang="en-US" altLang="zh-TW" sz="28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每週四中午午休時間是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12:30-13:05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94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0018" y="0"/>
            <a:ext cx="6798734" cy="1303867"/>
          </a:xfrm>
        </p:spPr>
        <p:txBody>
          <a:bodyPr>
            <a:normAutofit/>
          </a:bodyPr>
          <a:lstStyle/>
          <a:p>
            <a:r>
              <a:rPr lang="zh-TW" altLang="zh-TW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生活教育方面</a:t>
            </a:r>
            <a:r>
              <a:rPr lang="en-US" altLang="zh-TW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在家裡</a:t>
            </a:r>
            <a:endParaRPr lang="zh-TW" altLang="en-US" sz="60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1285860"/>
            <a:ext cx="78180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整理書包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：提醒督促孩子帶齊作業、課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本與鉛筆盒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其他物品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吃完早餐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：請讓孩子在家或早餐店吃完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早餐再到學校上學，盡量不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要把早餐帶到學校吃，以免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影響學校作息。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熟記資料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：背家中電話和父母的聯絡電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話。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常修剪指甲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：以免常汙納垢容易生病。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每天洗澡換穿乾淨的衣服與襪子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以免影響人際關係。</a:t>
            </a:r>
          </a:p>
        </p:txBody>
      </p:sp>
    </p:spTree>
    <p:extLst>
      <p:ext uri="{BB962C8B-B14F-4D97-AF65-F5344CB8AC3E}">
        <p14:creationId xmlns:p14="http://schemas.microsoft.com/office/powerpoint/2010/main" val="55456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798734" cy="1303867"/>
          </a:xfrm>
        </p:spPr>
        <p:txBody>
          <a:bodyPr>
            <a:normAutofit/>
          </a:bodyPr>
          <a:lstStyle/>
          <a:p>
            <a:r>
              <a:rPr lang="zh-TW" altLang="zh-TW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生活教育方面</a:t>
            </a:r>
            <a:r>
              <a:rPr lang="en-US" altLang="zh-TW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在學校</a:t>
            </a:r>
            <a:endParaRPr lang="zh-TW" altLang="en-US" sz="6000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1928802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上學時間：</a:t>
            </a:r>
            <a:r>
              <a:rPr lang="en-US" altLang="zh-TW" sz="3200" u="sng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前進到教室，以免遲到，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影響在校作息。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因應防疫措施，師生進校門要量體溫，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在校期間全程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戴口罩。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下課時間：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不可以做危險的動作：</a:t>
            </a:r>
            <a:endParaRPr lang="en-US" altLang="zh-TW" sz="3200" dirty="0">
              <a:solidFill>
                <a:srgbClr val="CA063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CA0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不攀爬欄杆或在走廊樓梯奔跑，以免和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同學碰撞受傷，更不可以跑到學校外面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去。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有不懂的事，隨時詢問老師或哥哥、姐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姐們。</a:t>
            </a:r>
          </a:p>
        </p:txBody>
      </p:sp>
    </p:spTree>
    <p:extLst>
      <p:ext uri="{BB962C8B-B14F-4D97-AF65-F5344CB8AC3E}">
        <p14:creationId xmlns:p14="http://schemas.microsoft.com/office/powerpoint/2010/main" val="136316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7400" y="-62577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課業方面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1340768"/>
            <a:ext cx="8634467" cy="504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：每天檢閱聯絡簿並用</a:t>
            </a:r>
            <a:r>
              <a:rPr lang="zh-TW" altLang="en-US" sz="32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簽名。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檢查作業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：仔細檢查孩子每項作業，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是否完成或有訂正好再簽名。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課外讀物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：多陪孩子閱讀課外書。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愛惜物品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：學用品及水壺請貼上姓名貼或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做上記號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可用奇異筆書寫並貼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上透明膠帶）。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督促學習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：了解孩子學習狀況，並視情況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加強練習，以增加其熟練度。</a:t>
            </a:r>
          </a:p>
        </p:txBody>
      </p:sp>
    </p:spTree>
    <p:extLst>
      <p:ext uri="{BB962C8B-B14F-4D97-AF65-F5344CB8AC3E}">
        <p14:creationId xmlns:p14="http://schemas.microsoft.com/office/powerpoint/2010/main" val="320095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522" y="55319"/>
            <a:ext cx="6798734" cy="130386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攜帶物品</a:t>
            </a:r>
          </a:p>
        </p:txBody>
      </p:sp>
      <p:sp>
        <p:nvSpPr>
          <p:cNvPr id="3" name="矩形 2"/>
          <p:cNvSpPr/>
          <p:nvPr/>
        </p:nvSpPr>
        <p:spPr>
          <a:xfrm>
            <a:off x="642910" y="1357298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美勞工具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請幫孩子準備彩色筆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、粉蠟筆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、膠水、白膠或保麗龍膠、安全剪刀（</a:t>
            </a:r>
            <a:r>
              <a:rPr lang="zh-TW" altLang="en-US" sz="2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放在學校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每天必帶物品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包括湯匙跟湯碗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請準備有隔熱效果的碗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水壺（放在學校喝水用）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毛巾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手帕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擦汗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衛生紙（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包，放學校）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濕紙巾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視孩子習慣自行決定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便利雨衣一件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放書包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Liberation Sans" panose="020B0604020202020204" pitchFamily="34" charset="0"/>
              </a:rPr>
              <a:t>個人藥品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Liberation Sans" panose="020B0604020202020204" pitchFamily="34" charset="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7" name="Picture 5" descr="ãå­¸ç¨å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8604"/>
            <a:ext cx="1941984" cy="12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ãä¾¿ç¶ç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17261"/>
          <a:stretch/>
        </p:blipFill>
        <p:spPr bwMode="auto">
          <a:xfrm>
            <a:off x="5868144" y="4310287"/>
            <a:ext cx="3033727" cy="19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0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249</TotalTime>
  <Words>2114</Words>
  <Application>Microsoft Office PowerPoint</Application>
  <PresentationFormat>如螢幕大小 (4:3)</PresentationFormat>
  <Paragraphs>252</Paragraphs>
  <Slides>37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8" baseType="lpstr">
      <vt:lpstr>ＭＳ Ｐゴシック</vt:lpstr>
      <vt:lpstr>游ゴシック</vt:lpstr>
      <vt:lpstr>文鼎顏楷</vt:lpstr>
      <vt:lpstr>書法家中楷體</vt:lpstr>
      <vt:lpstr>書法家行書體</vt:lpstr>
      <vt:lpstr>華康標楷體</vt:lpstr>
      <vt:lpstr>華康標楷體(P)</vt:lpstr>
      <vt:lpstr>華康儷特圓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Liberation Sans</vt:lpstr>
      <vt:lpstr>Symbol</vt:lpstr>
      <vt:lpstr>Times New Roman</vt:lpstr>
      <vt:lpstr>Tunga</vt:lpstr>
      <vt:lpstr>Wingdings</vt:lpstr>
      <vt:lpstr>Angles</vt:lpstr>
      <vt:lpstr>         歡迎來到       一年2班 </vt:lpstr>
      <vt:lpstr>歡迎加入102 </vt:lpstr>
      <vt:lpstr>班級介紹 </vt:lpstr>
      <vt:lpstr>目標</vt:lpstr>
      <vt:lpstr>學校作息說明</vt:lpstr>
      <vt:lpstr>生活教育方面~在家裡</vt:lpstr>
      <vt:lpstr>生活教育方面~在學校</vt:lpstr>
      <vt:lpstr>課業方面</vt:lpstr>
      <vt:lpstr>攜帶物品</vt:lpstr>
      <vt:lpstr>服裝穿著&amp;繳費問題</vt:lpstr>
      <vt:lpstr>註冊繳費方式</vt:lpstr>
      <vt:lpstr>想            怎麼辦?</vt:lpstr>
      <vt:lpstr>受傷了怎麼辦?</vt:lpstr>
      <vt:lpstr>中途離校 家人親自到校接(簽名)</vt:lpstr>
      <vt:lpstr>親師聯絡時間</vt:lpstr>
      <vt:lpstr>班級概況與規劃</vt:lpstr>
      <vt:lpstr>班級概況與規劃</vt:lpstr>
      <vt:lpstr>PowerPoint 簡報</vt:lpstr>
      <vt:lpstr>PowerPoint 簡報</vt:lpstr>
      <vt:lpstr>PowerPoint 簡報</vt:lpstr>
      <vt:lpstr>拼音每天都要練習喔!</vt:lpstr>
      <vt:lpstr>國語課</vt:lpstr>
      <vt:lpstr>數學課</vt:lpstr>
      <vt:lpstr>協助孩子拼音練習的方法</vt:lpstr>
      <vt:lpstr>家庭作業</vt:lpstr>
      <vt:lpstr>PowerPoint 簡報</vt:lpstr>
      <vt:lpstr>善用注音符號卡 (課本後面有附件可使用)</vt:lpstr>
      <vt:lpstr>家長配合事項</vt:lpstr>
      <vt:lpstr>父母的參與很重要</vt:lpstr>
      <vt:lpstr>硬筆書法字</vt:lpstr>
      <vt:lpstr>PowerPoint 簡報</vt:lpstr>
      <vt:lpstr>協助整理L/U型夾</vt:lpstr>
      <vt:lpstr>協助選購適當的學用品</vt:lpstr>
      <vt:lpstr>*班級家長委員 感謝以下孩子爸媽自願擔任 102班級家長委員 益霆/佩緁/士堯 </vt:lpstr>
      <vt:lpstr>特別感謝以下家長提供 班級資源：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taes-user</dc:creator>
  <cp:lastModifiedBy>taes-user</cp:lastModifiedBy>
  <cp:revision>52</cp:revision>
  <dcterms:created xsi:type="dcterms:W3CDTF">2014-09-16T21:28:01Z</dcterms:created>
  <dcterms:modified xsi:type="dcterms:W3CDTF">2021-09-06T07:22:01Z</dcterms:modified>
</cp:coreProperties>
</file>