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5T01:01:41.29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5T01:01:45.02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5T01:01:47.32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995464-0D5E-4D5C-BAEF-CA232F89F6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1B39352-F107-431A-819E-1AC01839C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120F3FC-AAF7-4168-B3D3-58AE6CB2C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22C7-1DCD-448C-A5AA-BBEFDC2B1478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53764AB-54A5-466C-A519-FF33F9CF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0D6FA9-672D-4874-8026-06DC35A94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87CC-02D9-452B-8A44-44C42CF147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85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FA223A-FE3C-42B3-B908-56D795C83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9C93556-5EE6-4AAE-94B6-42EC95EA9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F03FD85-0376-4952-8101-F09C61DF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22C7-1DCD-448C-A5AA-BBEFDC2B1478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1992FDC-5EF3-4556-A09E-F62AD7C0C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302CB2-8A4D-4186-88AC-655AE1912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87CC-02D9-452B-8A44-44C42CF147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572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7652656-F033-4FA0-A60F-55A5DFBF8E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CAAF324-EFA6-4866-84D0-F0B734297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868A6C-CB6F-40E0-85CD-6162E02C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22C7-1DCD-448C-A5AA-BBEFDC2B1478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2504BC-FE10-4370-A864-766B1F4B8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D546B1-66D2-4FBD-8E0A-965D7E0F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87CC-02D9-452B-8A44-44C42CF147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18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A1DD17-DC45-45C5-B866-8D1F4ACBA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8C6F91-33F4-4818-80FB-BBA6CCD12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C05B20-DBF4-43E2-B2D7-6ACAA5F8D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22C7-1DCD-448C-A5AA-BBEFDC2B1478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FA7C11D-DF43-4757-B0E6-8D896B39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5AEDF5-FE1A-4331-A183-C4CA9D5C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87CC-02D9-452B-8A44-44C42CF147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630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1CC6C5-20F3-46D0-82EC-AEAD4467C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BE8DCE6-4772-4B32-A672-539EF8F0D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65E53C-165F-41EC-B923-94CA560C1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22C7-1DCD-448C-A5AA-BBEFDC2B1478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F85C1A-02C3-4B86-A727-F9DA7B95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077E7BE-7470-4142-BACE-95A78F006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87CC-02D9-452B-8A44-44C42CF147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4334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518CE5-C8F2-4794-BCEB-36563AD59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D77874E-296B-4178-A4CF-B931A4804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8B6BE2C-D7C1-4A51-B2CD-B4E7BE793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DCB6795-8024-4805-A2B9-B1D2B65A0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22C7-1DCD-448C-A5AA-BBEFDC2B1478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ED7A630-63FB-4B61-9AEF-B194ED11E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DA207AE-0556-4E29-87A7-603F9841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87CC-02D9-452B-8A44-44C42CF147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27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D055F1-74DE-4DE9-A0BF-ECD22FE0A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D9A4AA7-9FEB-45C1-825E-9E2C7FD77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DF52F70-E1E5-4D16-85BF-1F7FF8913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0F2AACB-7554-45A6-A86A-013DE18233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08AF5A3-B8C6-4614-B5A6-76FE5973D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55EDF83-86C0-4162-A099-B3820CAC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22C7-1DCD-448C-A5AA-BBEFDC2B1478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6516786-D9B0-4DBF-89B6-6303A7445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9F37B70-3ADD-4380-8C97-53FE215D6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87CC-02D9-452B-8A44-44C42CF147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500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4EF5BE-ADF7-45AB-B32B-89751D44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586C4A5-CC01-4144-A1A3-F808BBA3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22C7-1DCD-448C-A5AA-BBEFDC2B1478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2AC3EDD-E95C-4339-8628-2AC537F2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D72E4D5-EE7C-447C-97FF-1B541A439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87CC-02D9-452B-8A44-44C42CF147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88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353AAC2-286E-4D58-B58B-6BA2ABE97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22C7-1DCD-448C-A5AA-BBEFDC2B1478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A9809BA-60D7-4752-89A8-8BEB9C26A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90E658B-B1F3-48D9-8D61-5B9DAF73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87CC-02D9-452B-8A44-44C42CF147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81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76600C-C15A-437F-9884-9E6A277D5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ED4DF8-681F-4431-A0F5-0AE082F95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A0A138D-6DC4-4A90-BF52-A662D8710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6E41F80-BA97-4075-91D9-E54A9777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22C7-1DCD-448C-A5AA-BBEFDC2B1478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B23C847-1ACD-4D50-A8C0-11BE8D462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C8F8681-44AC-4FBE-9254-C33F24FC9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87CC-02D9-452B-8A44-44C42CF147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902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275480-98B1-4A73-8D31-9ECAC49E3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ED8D21F-3037-4580-ABA2-1F42AA1A4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B36E165-1F96-4317-8254-3520393EE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8A741FF-7781-41EF-BD5E-2DA59FF94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22C7-1DCD-448C-A5AA-BBEFDC2B1478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BE11CA7-60C5-42E8-829A-1994A363C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7996733-4F77-4765-A827-F87EA70CB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87CC-02D9-452B-8A44-44C42CF147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927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9487EC3-FE57-4F3B-91E8-4CE93801A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93D4DC6-1DA0-4883-97AA-C37CAAFFD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51E547D-3B66-433C-8FB1-CA25C710C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222C7-1DCD-448C-A5AA-BBEFDC2B1478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DB249CF-6DD2-4EBE-AAAC-380330D383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A8FAE5-1FF5-424E-9FC3-1F8D1B793D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F87CC-02D9-452B-8A44-44C42CF147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5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customXml" Target="../ink/ink3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2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D5719A8B-2407-4F7A-9EFA-912244CE34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715" y="43290"/>
          <a:ext cx="12112571" cy="6729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8410">
                  <a:extLst>
                    <a:ext uri="{9D8B030D-6E8A-4147-A177-3AD203B41FA5}">
                      <a16:colId xmlns:a16="http://schemas.microsoft.com/office/drawing/2014/main" val="140591392"/>
                    </a:ext>
                  </a:extLst>
                </a:gridCol>
                <a:gridCol w="4296084">
                  <a:extLst>
                    <a:ext uri="{9D8B030D-6E8A-4147-A177-3AD203B41FA5}">
                      <a16:colId xmlns:a16="http://schemas.microsoft.com/office/drawing/2014/main" val="966101117"/>
                    </a:ext>
                  </a:extLst>
                </a:gridCol>
                <a:gridCol w="3938077">
                  <a:extLst>
                    <a:ext uri="{9D8B030D-6E8A-4147-A177-3AD203B41FA5}">
                      <a16:colId xmlns:a16="http://schemas.microsoft.com/office/drawing/2014/main" val="638896739"/>
                    </a:ext>
                  </a:extLst>
                </a:gridCol>
              </a:tblGrid>
              <a:tr h="2139471">
                <a:tc>
                  <a:txBody>
                    <a:bodyPr/>
                    <a:lstStyle/>
                    <a:p>
                      <a:endParaRPr lang="en-US" altLang="zh-TW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000" b="1" dirty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altLang="zh-TW" sz="4000" b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  <a:p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440924"/>
                  </a:ext>
                </a:extLst>
              </a:tr>
              <a:tr h="2295781">
                <a:tc>
                  <a:txBody>
                    <a:bodyPr/>
                    <a:lstStyle/>
                    <a:p>
                      <a:endParaRPr lang="en-US" altLang="zh-TW" sz="4000" b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  <a:p>
                      <a:r>
                        <a:rPr lang="zh-TW" altLang="en-US" sz="1600" b="1" dirty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4000" b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835274"/>
                  </a:ext>
                </a:extLst>
              </a:tr>
              <a:tr h="2293771">
                <a:tc>
                  <a:txBody>
                    <a:bodyPr/>
                    <a:lstStyle/>
                    <a:p>
                      <a:endParaRPr lang="zh-TW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000" b="1" dirty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zh-TW" altLang="en-US" sz="4000" b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67718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141E3B8C-DE93-475D-AFE5-32BD8E262B46}"/>
                  </a:ext>
                </a:extLst>
              </p14:cNvPr>
              <p14:cNvContentPartPr/>
              <p14:nvPr/>
            </p14:nvContentPartPr>
            <p14:xfrm>
              <a:off x="7489126" y="2713863"/>
              <a:ext cx="360" cy="360"/>
            </p14:xfrm>
          </p:contentPart>
        </mc:Choice>
        <mc:Fallback xmlns=""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141E3B8C-DE93-475D-AFE5-32BD8E262B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126" y="270522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39EE79CB-F4E1-4A71-AB57-C130E79D73FC}"/>
                  </a:ext>
                </a:extLst>
              </p14:cNvPr>
              <p14:cNvContentPartPr/>
              <p14:nvPr/>
            </p14:nvContentPartPr>
            <p14:xfrm>
              <a:off x="4847806" y="1001343"/>
              <a:ext cx="360" cy="360"/>
            </p14:xfrm>
          </p:contentPart>
        </mc:Choice>
        <mc:Fallback xmlns=""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39EE79CB-F4E1-4A71-AB57-C130E79D73F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38806" y="99234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F7A4563B-7487-4DF0-AE81-5D3A2A5EB47A}"/>
                  </a:ext>
                </a:extLst>
              </p14:cNvPr>
              <p14:cNvContentPartPr/>
              <p14:nvPr/>
            </p14:nvContentPartPr>
            <p14:xfrm>
              <a:off x="4905766" y="1639623"/>
              <a:ext cx="360" cy="360"/>
            </p14:xfrm>
          </p:contentPart>
        </mc:Choice>
        <mc:Fallback xmlns=""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F7A4563B-7487-4DF0-AE81-5D3A2A5EB47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97126" y="163098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矩形: 圓角 34">
            <a:extLst>
              <a:ext uri="{FF2B5EF4-FFF2-40B4-BE49-F238E27FC236}">
                <a16:creationId xmlns:a16="http://schemas.microsoft.com/office/drawing/2014/main" id="{197F64FD-2D4D-497F-A776-269EA15E9AA2}"/>
              </a:ext>
            </a:extLst>
          </p:cNvPr>
          <p:cNvSpPr/>
          <p:nvPr/>
        </p:nvSpPr>
        <p:spPr>
          <a:xfrm>
            <a:off x="8257743" y="85686"/>
            <a:ext cx="3875862" cy="1979087"/>
          </a:xfrm>
          <a:prstGeom prst="round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defTabSz="914400"/>
            <a:r>
              <a:rPr lang="en-US" altLang="zh-TW" sz="4000" b="1" dirty="0">
                <a:solidFill>
                  <a:prstClr val="black"/>
                </a:solidFill>
              </a:rPr>
              <a:t>TW</a:t>
            </a:r>
            <a:r>
              <a:rPr lang="zh-TW" altLang="en-US" sz="4000" b="1" dirty="0">
                <a:solidFill>
                  <a:prstClr val="black"/>
                </a:solidFill>
              </a:rPr>
              <a:t>離島</a:t>
            </a:r>
            <a:endParaRPr lang="en-US" altLang="zh-TW" sz="4000" b="1" dirty="0">
              <a:solidFill>
                <a:prstClr val="black"/>
              </a:solidFill>
            </a:endParaRPr>
          </a:p>
          <a:p>
            <a:pPr lvl="0" defTabSz="914400"/>
            <a:r>
              <a:rPr lang="zh-TW" altLang="en-US" sz="2800" b="1" dirty="0">
                <a:solidFill>
                  <a:prstClr val="black"/>
                </a:solidFill>
              </a:rPr>
              <a:t>離島有豐富魚類及海洋生態資源可以發展漁業和觀光業</a:t>
            </a:r>
            <a:endParaRPr lang="en-US" altLang="zh-TW" sz="2800" b="1" dirty="0">
              <a:solidFill>
                <a:srgbClr val="FF0000"/>
              </a:solidFill>
            </a:endParaRPr>
          </a:p>
        </p:txBody>
      </p:sp>
      <p:sp>
        <p:nvSpPr>
          <p:cNvPr id="36" name="矩形: 圓角 35">
            <a:extLst>
              <a:ext uri="{FF2B5EF4-FFF2-40B4-BE49-F238E27FC236}">
                <a16:creationId xmlns:a16="http://schemas.microsoft.com/office/drawing/2014/main" id="{54F59FBF-8BE2-4A1E-8C9B-D905D9146460}"/>
              </a:ext>
            </a:extLst>
          </p:cNvPr>
          <p:cNvSpPr/>
          <p:nvPr/>
        </p:nvSpPr>
        <p:spPr>
          <a:xfrm>
            <a:off x="8222773" y="4535057"/>
            <a:ext cx="3875862" cy="2109602"/>
          </a:xfrm>
          <a:prstGeom prst="round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defTabSz="914400"/>
            <a:r>
              <a:rPr lang="en-US" altLang="zh-TW" sz="4000" b="1" dirty="0">
                <a:solidFill>
                  <a:prstClr val="black"/>
                </a:solidFill>
              </a:rPr>
              <a:t>Tw</a:t>
            </a:r>
            <a:r>
              <a:rPr lang="zh-TW" altLang="en-US" sz="4000" b="1" dirty="0">
                <a:solidFill>
                  <a:prstClr val="black"/>
                </a:solidFill>
              </a:rPr>
              <a:t>東方離島</a:t>
            </a:r>
            <a:endParaRPr lang="en-US" altLang="zh-TW" sz="4000" b="1" dirty="0">
              <a:solidFill>
                <a:prstClr val="black"/>
              </a:solidFill>
            </a:endParaRPr>
          </a:p>
          <a:p>
            <a:pPr lvl="0" defTabSz="914400"/>
            <a:r>
              <a:rPr lang="zh-TW" altLang="en-US" sz="3600" b="1" dirty="0">
                <a:solidFill>
                  <a:prstClr val="black"/>
                </a:solidFill>
              </a:rPr>
              <a:t>龜山島綠島蘭嶼</a:t>
            </a:r>
            <a:endParaRPr lang="en-US" altLang="zh-TW" sz="3600" b="1" dirty="0">
              <a:solidFill>
                <a:prstClr val="black"/>
              </a:solidFill>
            </a:endParaRPr>
          </a:p>
          <a:p>
            <a:pPr lvl="0" defTabSz="914400"/>
            <a:r>
              <a:rPr lang="zh-TW" altLang="en-US" sz="3600" b="1" dirty="0">
                <a:solidFill>
                  <a:prstClr val="black"/>
                </a:solidFill>
                <a:latin typeface="+mn-ea"/>
              </a:rPr>
              <a:t>（火山噴發 </a:t>
            </a:r>
            <a:r>
              <a:rPr lang="en-US" altLang="zh-TW" sz="3600" b="1" dirty="0">
                <a:solidFill>
                  <a:prstClr val="black"/>
                </a:solidFill>
                <a:latin typeface="+mn-ea"/>
              </a:rPr>
              <a:t>)</a:t>
            </a:r>
          </a:p>
        </p:txBody>
      </p:sp>
      <p:sp>
        <p:nvSpPr>
          <p:cNvPr id="37" name="矩形: 圓角 36">
            <a:extLst>
              <a:ext uri="{FF2B5EF4-FFF2-40B4-BE49-F238E27FC236}">
                <a16:creationId xmlns:a16="http://schemas.microsoft.com/office/drawing/2014/main" id="{80780371-2109-4270-92E3-32B8CD626DF3}"/>
              </a:ext>
            </a:extLst>
          </p:cNvPr>
          <p:cNvSpPr/>
          <p:nvPr/>
        </p:nvSpPr>
        <p:spPr>
          <a:xfrm>
            <a:off x="88617" y="4509503"/>
            <a:ext cx="3764296" cy="2264203"/>
          </a:xfrm>
          <a:prstGeom prst="round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defTabSz="914400">
              <a:defRPr/>
            </a:pPr>
            <a:r>
              <a:rPr lang="en-US" altLang="zh-TW" sz="4000" b="1" dirty="0">
                <a:solidFill>
                  <a:prstClr val="black"/>
                </a:solidFill>
              </a:rPr>
              <a:t>TW</a:t>
            </a:r>
            <a:r>
              <a:rPr lang="zh-TW" altLang="en-US" sz="4000" b="1" dirty="0">
                <a:solidFill>
                  <a:prstClr val="black"/>
                </a:solidFill>
              </a:rPr>
              <a:t>西南離島</a:t>
            </a:r>
            <a:endParaRPr lang="en-US" altLang="zh-TW" sz="4000" b="1" dirty="0">
              <a:solidFill>
                <a:prstClr val="black"/>
              </a:solidFill>
            </a:endParaRPr>
          </a:p>
          <a:p>
            <a:pPr lvl="0" defTabSz="914400"/>
            <a:r>
              <a:rPr lang="zh-TW" altLang="en-US" sz="2800" b="1" dirty="0">
                <a:solidFill>
                  <a:prstClr val="black"/>
                </a:solidFill>
              </a:rPr>
              <a:t>澎湖群島</a:t>
            </a:r>
            <a:r>
              <a:rPr lang="en-US" altLang="zh-TW" sz="2800" b="1" dirty="0">
                <a:solidFill>
                  <a:prstClr val="black"/>
                </a:solidFill>
              </a:rPr>
              <a:t>+</a:t>
            </a:r>
            <a:r>
              <a:rPr lang="zh-TW" altLang="en-US" sz="2800" b="1" dirty="0">
                <a:solidFill>
                  <a:prstClr val="black"/>
                </a:solidFill>
              </a:rPr>
              <a:t>火山噴發</a:t>
            </a:r>
            <a:endParaRPr lang="en-US" altLang="zh-TW" sz="2800" b="1" dirty="0">
              <a:solidFill>
                <a:prstClr val="black"/>
              </a:solidFill>
            </a:endParaRPr>
          </a:p>
          <a:p>
            <a:pPr lvl="0" defTabSz="914400"/>
            <a:r>
              <a:rPr lang="zh-TW" altLang="en-US" sz="2800" b="1" dirty="0">
                <a:solidFill>
                  <a:prstClr val="black"/>
                </a:solidFill>
              </a:rPr>
              <a:t>琉球嶼</a:t>
            </a:r>
            <a:r>
              <a:rPr lang="en-US" altLang="zh-TW" sz="2800" b="1" dirty="0">
                <a:solidFill>
                  <a:prstClr val="black"/>
                </a:solidFill>
              </a:rPr>
              <a:t>+</a:t>
            </a:r>
            <a:r>
              <a:rPr lang="zh-TW" altLang="en-US" sz="2800" b="1" dirty="0">
                <a:solidFill>
                  <a:prstClr val="black"/>
                </a:solidFill>
              </a:rPr>
              <a:t>珊瑚礁隆起</a:t>
            </a:r>
            <a:endParaRPr lang="en-US" altLang="zh-TW" sz="2800" b="1" dirty="0">
              <a:solidFill>
                <a:prstClr val="black"/>
              </a:solidFill>
            </a:endParaRPr>
          </a:p>
        </p:txBody>
      </p:sp>
      <p:sp>
        <p:nvSpPr>
          <p:cNvPr id="38" name="矩形: 圓角 37">
            <a:extLst>
              <a:ext uri="{FF2B5EF4-FFF2-40B4-BE49-F238E27FC236}">
                <a16:creationId xmlns:a16="http://schemas.microsoft.com/office/drawing/2014/main" id="{9EE5977D-C8D4-46F5-8F0F-BCC687927E78}"/>
              </a:ext>
            </a:extLst>
          </p:cNvPr>
          <p:cNvSpPr/>
          <p:nvPr/>
        </p:nvSpPr>
        <p:spPr>
          <a:xfrm>
            <a:off x="128630" y="121954"/>
            <a:ext cx="3644754" cy="1979087"/>
          </a:xfrm>
          <a:prstGeom prst="round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zh-TW" altLang="en-US" sz="4000" b="1" dirty="0">
                <a:solidFill>
                  <a:schemeClr val="tx1"/>
                </a:solidFill>
              </a:rPr>
              <a:t>靠近中國離島</a:t>
            </a:r>
            <a:endParaRPr lang="en-US" altLang="zh-TW" sz="4000" b="1" dirty="0">
              <a:solidFill>
                <a:schemeClr val="tx1"/>
              </a:solidFill>
            </a:endParaRPr>
          </a:p>
          <a:p>
            <a:r>
              <a:rPr lang="zh-TW" altLang="en-US" sz="3600" b="1" dirty="0">
                <a:solidFill>
                  <a:schemeClr val="tx1"/>
                </a:solidFill>
              </a:rPr>
              <a:t>金門島馬祖列島</a:t>
            </a:r>
            <a:endParaRPr lang="en-US" altLang="zh-TW" sz="3600" b="1" dirty="0">
              <a:solidFill>
                <a:schemeClr val="tx1"/>
              </a:solidFill>
            </a:endParaRPr>
          </a:p>
          <a:p>
            <a:r>
              <a:rPr lang="zh-TW" altLang="en-US" sz="3200" b="1" dirty="0">
                <a:solidFill>
                  <a:schemeClr val="tx1"/>
                </a:solidFill>
              </a:rPr>
              <a:t>（陸地延伸至海中）</a:t>
            </a:r>
            <a:endParaRPr lang="en-US" altLang="zh-TW" sz="3200" b="1" dirty="0">
              <a:solidFill>
                <a:schemeClr val="tx1"/>
              </a:solidFill>
            </a:endParaRP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57030A59-63C1-4616-B9F0-E54E567A1337}"/>
              </a:ext>
            </a:extLst>
          </p:cNvPr>
          <p:cNvGrpSpPr/>
          <p:nvPr/>
        </p:nvGrpSpPr>
        <p:grpSpPr>
          <a:xfrm>
            <a:off x="3974383" y="85686"/>
            <a:ext cx="4137230" cy="2015355"/>
            <a:chOff x="3974383" y="85686"/>
            <a:chExt cx="4137230" cy="2015355"/>
          </a:xfrm>
        </p:grpSpPr>
        <p:grpSp>
          <p:nvGrpSpPr>
            <p:cNvPr id="6" name="群組 5">
              <a:extLst>
                <a:ext uri="{FF2B5EF4-FFF2-40B4-BE49-F238E27FC236}">
                  <a16:creationId xmlns:a16="http://schemas.microsoft.com/office/drawing/2014/main" id="{C8AD6E12-D6F6-4131-83F5-1242B7DD680E}"/>
                </a:ext>
              </a:extLst>
            </p:cNvPr>
            <p:cNvGrpSpPr/>
            <p:nvPr/>
          </p:nvGrpSpPr>
          <p:grpSpPr>
            <a:xfrm>
              <a:off x="3974383" y="85686"/>
              <a:ext cx="4137230" cy="2015355"/>
              <a:chOff x="3974383" y="22567"/>
              <a:chExt cx="4137230" cy="2015355"/>
            </a:xfrm>
          </p:grpSpPr>
          <p:sp>
            <p:nvSpPr>
              <p:cNvPr id="5" name="矩形: 圓角 4">
                <a:extLst>
                  <a:ext uri="{FF2B5EF4-FFF2-40B4-BE49-F238E27FC236}">
                    <a16:creationId xmlns:a16="http://schemas.microsoft.com/office/drawing/2014/main" id="{869EC391-AC9E-4CB5-BE7E-9936D64C11D7}"/>
                  </a:ext>
                </a:extLst>
              </p:cNvPr>
              <p:cNvSpPr/>
              <p:nvPr/>
            </p:nvSpPr>
            <p:spPr>
              <a:xfrm>
                <a:off x="3974383" y="22567"/>
                <a:ext cx="4137230" cy="2012753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>
                  <a:lnSpc>
                    <a:spcPts val="4000"/>
                  </a:lnSpc>
                </a:pPr>
                <a:r>
                  <a:rPr lang="zh-TW" altLang="en-US" sz="4000" b="1" dirty="0">
                    <a:solidFill>
                      <a:prstClr val="black"/>
                    </a:solidFill>
                    <a:highlight>
                      <a:srgbClr val="FFFF00"/>
                    </a:highlight>
                  </a:rPr>
                  <a:t>北部海岸</a:t>
                </a:r>
                <a:endParaRPr lang="en-US" altLang="zh-TW" sz="4000" b="1" dirty="0">
                  <a:solidFill>
                    <a:prstClr val="black"/>
                  </a:solidFill>
                  <a:highlight>
                    <a:srgbClr val="FFFF00"/>
                  </a:highlight>
                </a:endParaRPr>
              </a:p>
              <a:p>
                <a:endParaRPr lang="zh-TW" altLang="en-US" dirty="0"/>
              </a:p>
            </p:txBody>
          </p:sp>
          <p:sp>
            <p:nvSpPr>
              <p:cNvPr id="27" name="星形: 五角 26">
                <a:extLst>
                  <a:ext uri="{FF2B5EF4-FFF2-40B4-BE49-F238E27FC236}">
                    <a16:creationId xmlns:a16="http://schemas.microsoft.com/office/drawing/2014/main" id="{AD3939C8-3BD1-4732-AE51-584399153DA8}"/>
                  </a:ext>
                </a:extLst>
              </p:cNvPr>
              <p:cNvSpPr/>
              <p:nvPr/>
            </p:nvSpPr>
            <p:spPr>
              <a:xfrm>
                <a:off x="4031104" y="1503171"/>
                <a:ext cx="503320" cy="467092"/>
              </a:xfrm>
              <a:prstGeom prst="star5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" name="乘號 14">
                <a:extLst>
                  <a:ext uri="{FF2B5EF4-FFF2-40B4-BE49-F238E27FC236}">
                    <a16:creationId xmlns:a16="http://schemas.microsoft.com/office/drawing/2014/main" id="{BF341ACC-D841-4933-9538-8EF40EB847C8}"/>
                  </a:ext>
                </a:extLst>
              </p:cNvPr>
              <p:cNvSpPr/>
              <p:nvPr/>
            </p:nvSpPr>
            <p:spPr>
              <a:xfrm>
                <a:off x="5994406" y="1485888"/>
                <a:ext cx="660817" cy="552034"/>
              </a:xfrm>
              <a:prstGeom prst="mathMultiply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4" name="橢圓 13">
              <a:extLst>
                <a:ext uri="{FF2B5EF4-FFF2-40B4-BE49-F238E27FC236}">
                  <a16:creationId xmlns:a16="http://schemas.microsoft.com/office/drawing/2014/main" id="{7ECD9672-015C-4447-8977-6683664BF496}"/>
                </a:ext>
              </a:extLst>
            </p:cNvPr>
            <p:cNvSpPr/>
            <p:nvPr/>
          </p:nvSpPr>
          <p:spPr>
            <a:xfrm>
              <a:off x="6122856" y="953050"/>
              <a:ext cx="403915" cy="3529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" name="群組 2">
            <a:extLst>
              <a:ext uri="{FF2B5EF4-FFF2-40B4-BE49-F238E27FC236}">
                <a16:creationId xmlns:a16="http://schemas.microsoft.com/office/drawing/2014/main" id="{7248D9A3-D37D-4521-950B-C05BB5861B1D}"/>
              </a:ext>
            </a:extLst>
          </p:cNvPr>
          <p:cNvGrpSpPr/>
          <p:nvPr/>
        </p:nvGrpSpPr>
        <p:grpSpPr>
          <a:xfrm>
            <a:off x="4936322" y="1985528"/>
            <a:ext cx="2176544" cy="2498318"/>
            <a:chOff x="5735898" y="2369543"/>
            <a:chExt cx="2114610" cy="2498318"/>
          </a:xfrm>
        </p:grpSpPr>
        <p:sp>
          <p:nvSpPr>
            <p:cNvPr id="17" name="箭號: 向上 16">
              <a:extLst>
                <a:ext uri="{FF2B5EF4-FFF2-40B4-BE49-F238E27FC236}">
                  <a16:creationId xmlns:a16="http://schemas.microsoft.com/office/drawing/2014/main" id="{0322CD03-23A4-44E8-8589-22802D77EDAE}"/>
                </a:ext>
              </a:extLst>
            </p:cNvPr>
            <p:cNvSpPr/>
            <p:nvPr/>
          </p:nvSpPr>
          <p:spPr>
            <a:xfrm>
              <a:off x="6950950" y="2369543"/>
              <a:ext cx="273697" cy="407327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箭號: 向上 17">
              <a:extLst>
                <a:ext uri="{FF2B5EF4-FFF2-40B4-BE49-F238E27FC236}">
                  <a16:creationId xmlns:a16="http://schemas.microsoft.com/office/drawing/2014/main" id="{A417BC59-B5D8-4028-BE75-7CE308946FEC}"/>
                </a:ext>
              </a:extLst>
            </p:cNvPr>
            <p:cNvSpPr/>
            <p:nvPr/>
          </p:nvSpPr>
          <p:spPr>
            <a:xfrm rot="5400000">
              <a:off x="7509996" y="3333943"/>
              <a:ext cx="273697" cy="407327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箭號: 向上 18">
              <a:extLst>
                <a:ext uri="{FF2B5EF4-FFF2-40B4-BE49-F238E27FC236}">
                  <a16:creationId xmlns:a16="http://schemas.microsoft.com/office/drawing/2014/main" id="{DC82D852-1284-417F-988A-6FE3C2DD3A13}"/>
                </a:ext>
              </a:extLst>
            </p:cNvPr>
            <p:cNvSpPr/>
            <p:nvPr/>
          </p:nvSpPr>
          <p:spPr>
            <a:xfrm rot="10800000">
              <a:off x="6623330" y="4460534"/>
              <a:ext cx="273697" cy="407327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箭號: 向上 19">
              <a:extLst>
                <a:ext uri="{FF2B5EF4-FFF2-40B4-BE49-F238E27FC236}">
                  <a16:creationId xmlns:a16="http://schemas.microsoft.com/office/drawing/2014/main" id="{7E9D0C8F-390B-4933-A14C-6A4E21369210}"/>
                </a:ext>
              </a:extLst>
            </p:cNvPr>
            <p:cNvSpPr/>
            <p:nvPr/>
          </p:nvSpPr>
          <p:spPr>
            <a:xfrm rot="16200000">
              <a:off x="5802713" y="3307000"/>
              <a:ext cx="273697" cy="407327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A8126F63-AF4C-4C76-8DCE-AACAF38349A0}"/>
              </a:ext>
            </a:extLst>
          </p:cNvPr>
          <p:cNvGrpSpPr/>
          <p:nvPr/>
        </p:nvGrpSpPr>
        <p:grpSpPr>
          <a:xfrm>
            <a:off x="8257743" y="2235639"/>
            <a:ext cx="3875862" cy="2109602"/>
            <a:chOff x="3974383" y="-11162"/>
            <a:chExt cx="4137230" cy="2109602"/>
          </a:xfrm>
        </p:grpSpPr>
        <p:grpSp>
          <p:nvGrpSpPr>
            <p:cNvPr id="40" name="群組 39">
              <a:extLst>
                <a:ext uri="{FF2B5EF4-FFF2-40B4-BE49-F238E27FC236}">
                  <a16:creationId xmlns:a16="http://schemas.microsoft.com/office/drawing/2014/main" id="{7E97C3D2-C7CB-4C48-8A21-2CF423A3935F}"/>
                </a:ext>
              </a:extLst>
            </p:cNvPr>
            <p:cNvGrpSpPr/>
            <p:nvPr/>
          </p:nvGrpSpPr>
          <p:grpSpPr>
            <a:xfrm>
              <a:off x="3974383" y="-11162"/>
              <a:ext cx="4137230" cy="2109602"/>
              <a:chOff x="3974383" y="-74281"/>
              <a:chExt cx="4137230" cy="2109602"/>
            </a:xfrm>
          </p:grpSpPr>
          <p:sp>
            <p:nvSpPr>
              <p:cNvPr id="42" name="矩形: 圓角 41">
                <a:extLst>
                  <a:ext uri="{FF2B5EF4-FFF2-40B4-BE49-F238E27FC236}">
                    <a16:creationId xmlns:a16="http://schemas.microsoft.com/office/drawing/2014/main" id="{1660C9C5-B6C1-4DDF-9AF3-B1CD2853F8EA}"/>
                  </a:ext>
                </a:extLst>
              </p:cNvPr>
              <p:cNvSpPr/>
              <p:nvPr/>
            </p:nvSpPr>
            <p:spPr>
              <a:xfrm>
                <a:off x="3974383" y="-74281"/>
                <a:ext cx="4137230" cy="210960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>
                  <a:lnSpc>
                    <a:spcPts val="4000"/>
                  </a:lnSpc>
                </a:pPr>
                <a:r>
                  <a:rPr lang="zh-TW" altLang="en-US" sz="4000" b="1" dirty="0">
                    <a:solidFill>
                      <a:prstClr val="black"/>
                    </a:solidFill>
                    <a:highlight>
                      <a:srgbClr val="FFFF00"/>
                    </a:highlight>
                  </a:rPr>
                  <a:t>東部海岸</a:t>
                </a:r>
                <a:endParaRPr lang="en-US" altLang="zh-TW" sz="4000" b="1" dirty="0">
                  <a:solidFill>
                    <a:prstClr val="black"/>
                  </a:solidFill>
                  <a:highlight>
                    <a:srgbClr val="FFFF00"/>
                  </a:highlight>
                </a:endParaRPr>
              </a:p>
              <a:p>
                <a:endParaRPr lang="zh-TW" altLang="en-US" dirty="0"/>
              </a:p>
            </p:txBody>
          </p:sp>
          <p:sp>
            <p:nvSpPr>
              <p:cNvPr id="44" name="星形: 五角 43">
                <a:extLst>
                  <a:ext uri="{FF2B5EF4-FFF2-40B4-BE49-F238E27FC236}">
                    <a16:creationId xmlns:a16="http://schemas.microsoft.com/office/drawing/2014/main" id="{7DE355D0-40BC-4C53-87BB-63F61CF9EFB4}"/>
                  </a:ext>
                </a:extLst>
              </p:cNvPr>
              <p:cNvSpPr/>
              <p:nvPr/>
            </p:nvSpPr>
            <p:spPr>
              <a:xfrm>
                <a:off x="4031104" y="1503171"/>
                <a:ext cx="503320" cy="467092"/>
              </a:xfrm>
              <a:prstGeom prst="star5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5" name="乘號 44">
                <a:extLst>
                  <a:ext uri="{FF2B5EF4-FFF2-40B4-BE49-F238E27FC236}">
                    <a16:creationId xmlns:a16="http://schemas.microsoft.com/office/drawing/2014/main" id="{3F7FDE01-C36B-4E95-9B06-74C216720044}"/>
                  </a:ext>
                </a:extLst>
              </p:cNvPr>
              <p:cNvSpPr/>
              <p:nvPr/>
            </p:nvSpPr>
            <p:spPr>
              <a:xfrm>
                <a:off x="5960086" y="660723"/>
                <a:ext cx="660817" cy="552034"/>
              </a:xfrm>
              <a:prstGeom prst="mathMultiply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41" name="橢圓 40">
              <a:extLst>
                <a:ext uri="{FF2B5EF4-FFF2-40B4-BE49-F238E27FC236}">
                  <a16:creationId xmlns:a16="http://schemas.microsoft.com/office/drawing/2014/main" id="{CFC2072F-90EE-4D5D-996B-02D05D879379}"/>
                </a:ext>
              </a:extLst>
            </p:cNvPr>
            <p:cNvSpPr/>
            <p:nvPr/>
          </p:nvSpPr>
          <p:spPr>
            <a:xfrm>
              <a:off x="6039123" y="1715365"/>
              <a:ext cx="403915" cy="3529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6" name="群組 45">
            <a:extLst>
              <a:ext uri="{FF2B5EF4-FFF2-40B4-BE49-F238E27FC236}">
                <a16:creationId xmlns:a16="http://schemas.microsoft.com/office/drawing/2014/main" id="{ABB50AE6-A9B0-448B-BE73-B9EA1AE61267}"/>
              </a:ext>
            </a:extLst>
          </p:cNvPr>
          <p:cNvGrpSpPr/>
          <p:nvPr/>
        </p:nvGrpSpPr>
        <p:grpSpPr>
          <a:xfrm>
            <a:off x="3969228" y="4513709"/>
            <a:ext cx="4137230" cy="2257164"/>
            <a:chOff x="3974383" y="41866"/>
            <a:chExt cx="4137230" cy="2257164"/>
          </a:xfrm>
        </p:grpSpPr>
        <p:grpSp>
          <p:nvGrpSpPr>
            <p:cNvPr id="47" name="群組 46">
              <a:extLst>
                <a:ext uri="{FF2B5EF4-FFF2-40B4-BE49-F238E27FC236}">
                  <a16:creationId xmlns:a16="http://schemas.microsoft.com/office/drawing/2014/main" id="{2D046C35-E724-445B-84BB-9756E7EFE850}"/>
                </a:ext>
              </a:extLst>
            </p:cNvPr>
            <p:cNvGrpSpPr/>
            <p:nvPr/>
          </p:nvGrpSpPr>
          <p:grpSpPr>
            <a:xfrm>
              <a:off x="3974383" y="41866"/>
              <a:ext cx="4137230" cy="2257164"/>
              <a:chOff x="3974383" y="-21253"/>
              <a:chExt cx="4137230" cy="2257164"/>
            </a:xfrm>
          </p:grpSpPr>
          <p:sp>
            <p:nvSpPr>
              <p:cNvPr id="49" name="矩形: 圓角 48">
                <a:extLst>
                  <a:ext uri="{FF2B5EF4-FFF2-40B4-BE49-F238E27FC236}">
                    <a16:creationId xmlns:a16="http://schemas.microsoft.com/office/drawing/2014/main" id="{88C852A4-7458-4141-8C0C-69FD2B4A0046}"/>
                  </a:ext>
                </a:extLst>
              </p:cNvPr>
              <p:cNvSpPr/>
              <p:nvPr/>
            </p:nvSpPr>
            <p:spPr>
              <a:xfrm>
                <a:off x="3974383" y="-21253"/>
                <a:ext cx="4137230" cy="2257164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>
                  <a:lnSpc>
                    <a:spcPts val="4000"/>
                  </a:lnSpc>
                </a:pPr>
                <a:r>
                  <a:rPr lang="zh-TW" altLang="en-US" sz="4000" b="1" dirty="0">
                    <a:solidFill>
                      <a:prstClr val="black"/>
                    </a:solidFill>
                    <a:highlight>
                      <a:srgbClr val="FFFF00"/>
                    </a:highlight>
                  </a:rPr>
                  <a:t>南部海岸</a:t>
                </a:r>
                <a:endParaRPr lang="en-US" altLang="zh-TW" sz="4000" b="1" dirty="0">
                  <a:solidFill>
                    <a:prstClr val="black"/>
                  </a:solidFill>
                  <a:highlight>
                    <a:srgbClr val="FFFF00"/>
                  </a:highlight>
                </a:endParaRPr>
              </a:p>
              <a:p>
                <a:endParaRPr lang="zh-TW" altLang="en-US" dirty="0"/>
              </a:p>
            </p:txBody>
          </p:sp>
          <p:sp>
            <p:nvSpPr>
              <p:cNvPr id="51" name="星形: 五角 50">
                <a:extLst>
                  <a:ext uri="{FF2B5EF4-FFF2-40B4-BE49-F238E27FC236}">
                    <a16:creationId xmlns:a16="http://schemas.microsoft.com/office/drawing/2014/main" id="{DB52CBF6-578F-4C36-BF51-E75BBB0BC5B3}"/>
                  </a:ext>
                </a:extLst>
              </p:cNvPr>
              <p:cNvSpPr/>
              <p:nvPr/>
            </p:nvSpPr>
            <p:spPr>
              <a:xfrm>
                <a:off x="4031104" y="1503171"/>
                <a:ext cx="503320" cy="467092"/>
              </a:xfrm>
              <a:prstGeom prst="star5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2" name="乘號 51">
                <a:extLst>
                  <a:ext uri="{FF2B5EF4-FFF2-40B4-BE49-F238E27FC236}">
                    <a16:creationId xmlns:a16="http://schemas.microsoft.com/office/drawing/2014/main" id="{E793ABD5-2478-4999-A4B5-702FF86063A6}"/>
                  </a:ext>
                </a:extLst>
              </p:cNvPr>
              <p:cNvSpPr/>
              <p:nvPr/>
            </p:nvSpPr>
            <p:spPr>
              <a:xfrm>
                <a:off x="5994406" y="1485888"/>
                <a:ext cx="660817" cy="552034"/>
              </a:xfrm>
              <a:prstGeom prst="mathMultiply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48" name="橢圓 47">
              <a:extLst>
                <a:ext uri="{FF2B5EF4-FFF2-40B4-BE49-F238E27FC236}">
                  <a16:creationId xmlns:a16="http://schemas.microsoft.com/office/drawing/2014/main" id="{AC944898-B665-4D91-95DF-EE1DD27DC437}"/>
                </a:ext>
              </a:extLst>
            </p:cNvPr>
            <p:cNvSpPr/>
            <p:nvPr/>
          </p:nvSpPr>
          <p:spPr>
            <a:xfrm>
              <a:off x="6122856" y="953050"/>
              <a:ext cx="403915" cy="35292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3" name="群組 52">
            <a:extLst>
              <a:ext uri="{FF2B5EF4-FFF2-40B4-BE49-F238E27FC236}">
                <a16:creationId xmlns:a16="http://schemas.microsoft.com/office/drawing/2014/main" id="{319FC199-B4BB-42AA-B9C8-7378BB9F3FDA}"/>
              </a:ext>
            </a:extLst>
          </p:cNvPr>
          <p:cNvGrpSpPr/>
          <p:nvPr/>
        </p:nvGrpSpPr>
        <p:grpSpPr>
          <a:xfrm>
            <a:off x="91453" y="2250473"/>
            <a:ext cx="3725636" cy="2071716"/>
            <a:chOff x="3974383" y="166942"/>
            <a:chExt cx="4137230" cy="1934099"/>
          </a:xfrm>
        </p:grpSpPr>
        <p:grpSp>
          <p:nvGrpSpPr>
            <p:cNvPr id="54" name="群組 53">
              <a:extLst>
                <a:ext uri="{FF2B5EF4-FFF2-40B4-BE49-F238E27FC236}">
                  <a16:creationId xmlns:a16="http://schemas.microsoft.com/office/drawing/2014/main" id="{5C918A15-04CE-4284-8C7E-21216FE79807}"/>
                </a:ext>
              </a:extLst>
            </p:cNvPr>
            <p:cNvGrpSpPr/>
            <p:nvPr/>
          </p:nvGrpSpPr>
          <p:grpSpPr>
            <a:xfrm>
              <a:off x="3974383" y="166942"/>
              <a:ext cx="4137230" cy="1934099"/>
              <a:chOff x="3974383" y="103823"/>
              <a:chExt cx="4137230" cy="1934099"/>
            </a:xfrm>
          </p:grpSpPr>
          <p:sp>
            <p:nvSpPr>
              <p:cNvPr id="56" name="矩形: 圓角 55">
                <a:extLst>
                  <a:ext uri="{FF2B5EF4-FFF2-40B4-BE49-F238E27FC236}">
                    <a16:creationId xmlns:a16="http://schemas.microsoft.com/office/drawing/2014/main" id="{FAE87120-10EF-4843-B8DB-76976CA38741}"/>
                  </a:ext>
                </a:extLst>
              </p:cNvPr>
              <p:cNvSpPr/>
              <p:nvPr/>
            </p:nvSpPr>
            <p:spPr>
              <a:xfrm>
                <a:off x="3974383" y="103823"/>
                <a:ext cx="4137230" cy="1931497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lang="zh-TW" altLang="en-US" sz="4000" b="1" dirty="0">
                    <a:solidFill>
                      <a:prstClr val="black"/>
                    </a:solidFill>
                    <a:highlight>
                      <a:srgbClr val="FFFF00"/>
                    </a:highlight>
                  </a:rPr>
                  <a:t>西部海岸</a:t>
                </a:r>
                <a:endParaRPr lang="en-US" altLang="zh-TW" sz="4000" b="1" dirty="0">
                  <a:solidFill>
                    <a:prstClr val="black"/>
                  </a:solidFill>
                  <a:highlight>
                    <a:srgbClr val="FFFF00"/>
                  </a:highlight>
                </a:endParaRPr>
              </a:p>
              <a:p>
                <a:endParaRPr lang="zh-TW" altLang="en-US" dirty="0"/>
              </a:p>
            </p:txBody>
          </p:sp>
          <p:sp>
            <p:nvSpPr>
              <p:cNvPr id="58" name="星形: 五角 57">
                <a:extLst>
                  <a:ext uri="{FF2B5EF4-FFF2-40B4-BE49-F238E27FC236}">
                    <a16:creationId xmlns:a16="http://schemas.microsoft.com/office/drawing/2014/main" id="{8782D616-4829-42D3-BCBC-D07AF1708399}"/>
                  </a:ext>
                </a:extLst>
              </p:cNvPr>
              <p:cNvSpPr/>
              <p:nvPr/>
            </p:nvSpPr>
            <p:spPr>
              <a:xfrm>
                <a:off x="4031104" y="1503171"/>
                <a:ext cx="503320" cy="467092"/>
              </a:xfrm>
              <a:prstGeom prst="star5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9" name="乘號 58">
                <a:extLst>
                  <a:ext uri="{FF2B5EF4-FFF2-40B4-BE49-F238E27FC236}">
                    <a16:creationId xmlns:a16="http://schemas.microsoft.com/office/drawing/2014/main" id="{BFAD993D-F5F3-4097-A158-84D8CBA1CADA}"/>
                  </a:ext>
                </a:extLst>
              </p:cNvPr>
              <p:cNvSpPr/>
              <p:nvPr/>
            </p:nvSpPr>
            <p:spPr>
              <a:xfrm>
                <a:off x="5994406" y="1485888"/>
                <a:ext cx="660817" cy="552034"/>
              </a:xfrm>
              <a:prstGeom prst="mathMultiply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55" name="橢圓 54">
              <a:extLst>
                <a:ext uri="{FF2B5EF4-FFF2-40B4-BE49-F238E27FC236}">
                  <a16:creationId xmlns:a16="http://schemas.microsoft.com/office/drawing/2014/main" id="{60CEA761-AC14-4079-A99B-91D1AEE2FB92}"/>
                </a:ext>
              </a:extLst>
            </p:cNvPr>
            <p:cNvSpPr/>
            <p:nvPr/>
          </p:nvSpPr>
          <p:spPr>
            <a:xfrm>
              <a:off x="6122856" y="953050"/>
              <a:ext cx="403915" cy="35292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BB869545-A663-4B9E-9BE0-A0C01F9EB5DA}"/>
              </a:ext>
            </a:extLst>
          </p:cNvPr>
          <p:cNvSpPr/>
          <p:nvPr/>
        </p:nvSpPr>
        <p:spPr>
          <a:xfrm>
            <a:off x="642706" y="2990139"/>
            <a:ext cx="1278664" cy="638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b="1" dirty="0">
              <a:solidFill>
                <a:schemeClr val="tx1"/>
              </a:solidFill>
            </a:endParaRPr>
          </a:p>
          <a:p>
            <a:pPr algn="ctr"/>
            <a:r>
              <a:rPr lang="zh-TW" altLang="en-US" sz="2000" b="1" dirty="0">
                <a:solidFill>
                  <a:schemeClr val="tx1"/>
                </a:solidFill>
              </a:rPr>
              <a:t>海岸平直</a:t>
            </a:r>
            <a:endParaRPr lang="en-US" altLang="zh-TW" sz="2000" b="1" dirty="0">
              <a:solidFill>
                <a:schemeClr val="tx1"/>
              </a:solidFill>
            </a:endParaRPr>
          </a:p>
          <a:p>
            <a:pPr algn="ctr"/>
            <a:r>
              <a:rPr lang="zh-TW" altLang="en-US" sz="2000" b="1" dirty="0">
                <a:solidFill>
                  <a:schemeClr val="tx1"/>
                </a:solidFill>
              </a:rPr>
              <a:t>海底平淺</a:t>
            </a:r>
            <a:endParaRPr lang="en-US" altLang="zh-TW" sz="2000" b="1" dirty="0">
              <a:solidFill>
                <a:schemeClr val="tx1"/>
              </a:solidFill>
            </a:endParaRPr>
          </a:p>
          <a:p>
            <a:pPr algn="ctr"/>
            <a:endParaRPr lang="zh-TW" altLang="en-US" dirty="0"/>
          </a:p>
        </p:txBody>
      </p:sp>
      <p:sp>
        <p:nvSpPr>
          <p:cNvPr id="34" name="矩形: 圓角 33">
            <a:extLst>
              <a:ext uri="{FF2B5EF4-FFF2-40B4-BE49-F238E27FC236}">
                <a16:creationId xmlns:a16="http://schemas.microsoft.com/office/drawing/2014/main" id="{86FF27FC-6A47-4356-81AF-33FEB81C7B85}"/>
              </a:ext>
            </a:extLst>
          </p:cNvPr>
          <p:cNvSpPr/>
          <p:nvPr/>
        </p:nvSpPr>
        <p:spPr>
          <a:xfrm>
            <a:off x="2456867" y="2903888"/>
            <a:ext cx="1278664" cy="638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b="1" dirty="0"/>
              <a:t>養殖漁業發達</a:t>
            </a:r>
          </a:p>
        </p:txBody>
      </p:sp>
      <p:sp>
        <p:nvSpPr>
          <p:cNvPr id="33" name="矩形: 圓角 32">
            <a:extLst>
              <a:ext uri="{FF2B5EF4-FFF2-40B4-BE49-F238E27FC236}">
                <a16:creationId xmlns:a16="http://schemas.microsoft.com/office/drawing/2014/main" id="{D39D17A3-FF09-4632-9B91-CF7BB8748C69}"/>
              </a:ext>
            </a:extLst>
          </p:cNvPr>
          <p:cNvSpPr/>
          <p:nvPr/>
        </p:nvSpPr>
        <p:spPr>
          <a:xfrm>
            <a:off x="633671" y="3677754"/>
            <a:ext cx="1278664" cy="65809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160"/>
              </a:lnSpc>
            </a:pPr>
            <a:r>
              <a:rPr lang="zh-TW" altLang="en-US" sz="2000" b="1" dirty="0"/>
              <a:t>西南部有</a:t>
            </a:r>
            <a:endParaRPr lang="en-US" altLang="zh-TW" sz="2000" b="1" dirty="0"/>
          </a:p>
          <a:p>
            <a:pPr algn="ctr">
              <a:lnSpc>
                <a:spcPts val="2160"/>
              </a:lnSpc>
            </a:pPr>
            <a:r>
              <a:rPr lang="zh-TW" altLang="en-US" sz="2000" b="1" dirty="0"/>
              <a:t>沙洲瀉湖</a:t>
            </a:r>
          </a:p>
        </p:txBody>
      </p:sp>
      <p:sp>
        <p:nvSpPr>
          <p:cNvPr id="60" name="矩形: 圓角 59">
            <a:extLst>
              <a:ext uri="{FF2B5EF4-FFF2-40B4-BE49-F238E27FC236}">
                <a16:creationId xmlns:a16="http://schemas.microsoft.com/office/drawing/2014/main" id="{6A238900-489D-43BA-913F-B0B27A45409A}"/>
              </a:ext>
            </a:extLst>
          </p:cNvPr>
          <p:cNvSpPr/>
          <p:nvPr/>
        </p:nvSpPr>
        <p:spPr>
          <a:xfrm>
            <a:off x="4615164" y="807151"/>
            <a:ext cx="1467078" cy="5476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/>
              <a:t>曲折多彎</a:t>
            </a:r>
          </a:p>
        </p:txBody>
      </p:sp>
      <p:sp>
        <p:nvSpPr>
          <p:cNvPr id="61" name="矩形: 圓角 60">
            <a:extLst>
              <a:ext uri="{FF2B5EF4-FFF2-40B4-BE49-F238E27FC236}">
                <a16:creationId xmlns:a16="http://schemas.microsoft.com/office/drawing/2014/main" id="{E989F7B4-189C-4FED-8852-9FDE4505E776}"/>
              </a:ext>
            </a:extLst>
          </p:cNvPr>
          <p:cNvSpPr/>
          <p:nvPr/>
        </p:nvSpPr>
        <p:spPr>
          <a:xfrm>
            <a:off x="4615164" y="1460856"/>
            <a:ext cx="1480835" cy="638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/>
              <a:t> </a:t>
            </a:r>
            <a:r>
              <a:rPr lang="zh-TW" altLang="en-US" sz="2000" b="1" dirty="0"/>
              <a:t>奇形怪狀</a:t>
            </a:r>
            <a:endParaRPr lang="en-US" altLang="zh-TW" sz="2000" b="1" dirty="0"/>
          </a:p>
          <a:p>
            <a:pPr algn="ctr"/>
            <a:r>
              <a:rPr lang="zh-TW" altLang="en-US" sz="2000" b="1" dirty="0"/>
              <a:t>的岩石</a:t>
            </a:r>
          </a:p>
        </p:txBody>
      </p:sp>
      <p:sp>
        <p:nvSpPr>
          <p:cNvPr id="62" name="矩形: 圓角 61">
            <a:extLst>
              <a:ext uri="{FF2B5EF4-FFF2-40B4-BE49-F238E27FC236}">
                <a16:creationId xmlns:a16="http://schemas.microsoft.com/office/drawing/2014/main" id="{BA0F37EB-1C4D-4A94-A101-0D44E7436D4D}"/>
              </a:ext>
            </a:extLst>
          </p:cNvPr>
          <p:cNvSpPr/>
          <p:nvPr/>
        </p:nvSpPr>
        <p:spPr>
          <a:xfrm>
            <a:off x="6600674" y="756089"/>
            <a:ext cx="1505784" cy="638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b="1" dirty="0"/>
              <a:t>適合興建</a:t>
            </a:r>
            <a:endParaRPr lang="en-US" altLang="zh-TW" sz="2000" b="1" dirty="0"/>
          </a:p>
          <a:p>
            <a:pPr algn="ctr"/>
            <a:r>
              <a:rPr lang="zh-TW" altLang="en-US" sz="2000" b="1" dirty="0"/>
              <a:t>漁港商港</a:t>
            </a:r>
          </a:p>
        </p:txBody>
      </p:sp>
      <p:sp>
        <p:nvSpPr>
          <p:cNvPr id="63" name="矩形: 圓角 62">
            <a:extLst>
              <a:ext uri="{FF2B5EF4-FFF2-40B4-BE49-F238E27FC236}">
                <a16:creationId xmlns:a16="http://schemas.microsoft.com/office/drawing/2014/main" id="{EEB8806F-D04F-465D-9144-7C9CE90B51D1}"/>
              </a:ext>
            </a:extLst>
          </p:cNvPr>
          <p:cNvSpPr/>
          <p:nvPr/>
        </p:nvSpPr>
        <p:spPr>
          <a:xfrm>
            <a:off x="8819193" y="2907362"/>
            <a:ext cx="1278664" cy="7703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b="1" dirty="0">
              <a:solidFill>
                <a:schemeClr val="tx1"/>
              </a:solidFill>
            </a:endParaRPr>
          </a:p>
          <a:p>
            <a:pPr algn="ctr"/>
            <a:r>
              <a:rPr lang="zh-TW" altLang="en-US" sz="2000" b="1" dirty="0">
                <a:solidFill>
                  <a:schemeClr val="tx1"/>
                </a:solidFill>
              </a:rPr>
              <a:t>海岸筆直</a:t>
            </a:r>
            <a:endParaRPr lang="en-US" altLang="zh-TW" sz="2000" b="1" dirty="0">
              <a:solidFill>
                <a:schemeClr val="tx1"/>
              </a:solidFill>
            </a:endParaRPr>
          </a:p>
          <a:p>
            <a:pPr algn="ctr"/>
            <a:r>
              <a:rPr lang="zh-TW" altLang="en-US" sz="2000" b="1" dirty="0">
                <a:solidFill>
                  <a:schemeClr val="tx1"/>
                </a:solidFill>
              </a:rPr>
              <a:t>垂直入海</a:t>
            </a:r>
            <a:endParaRPr lang="en-US" altLang="zh-TW" sz="2000" b="1" dirty="0">
              <a:solidFill>
                <a:schemeClr val="tx1"/>
              </a:solidFill>
            </a:endParaRPr>
          </a:p>
          <a:p>
            <a:pPr algn="ctr"/>
            <a:endParaRPr lang="zh-TW" altLang="en-US" dirty="0"/>
          </a:p>
        </p:txBody>
      </p:sp>
      <p:sp>
        <p:nvSpPr>
          <p:cNvPr id="64" name="矩形: 圓角 63">
            <a:extLst>
              <a:ext uri="{FF2B5EF4-FFF2-40B4-BE49-F238E27FC236}">
                <a16:creationId xmlns:a16="http://schemas.microsoft.com/office/drawing/2014/main" id="{951DB962-294B-41EC-B3F5-B0FC89E9268F}"/>
              </a:ext>
            </a:extLst>
          </p:cNvPr>
          <p:cNvSpPr/>
          <p:nvPr/>
        </p:nvSpPr>
        <p:spPr>
          <a:xfrm>
            <a:off x="10743126" y="2265142"/>
            <a:ext cx="1278664" cy="638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b="1" dirty="0"/>
              <a:t>缺避風港</a:t>
            </a:r>
            <a:endParaRPr lang="en-US" altLang="zh-TW" sz="2000" b="1" dirty="0"/>
          </a:p>
          <a:p>
            <a:pPr algn="ctr"/>
            <a:r>
              <a:rPr lang="zh-TW" altLang="en-US" sz="2000" b="1" dirty="0"/>
              <a:t>船難靠岸</a:t>
            </a:r>
          </a:p>
        </p:txBody>
      </p:sp>
      <p:sp>
        <p:nvSpPr>
          <p:cNvPr id="65" name="矩形: 圓角 64">
            <a:extLst>
              <a:ext uri="{FF2B5EF4-FFF2-40B4-BE49-F238E27FC236}">
                <a16:creationId xmlns:a16="http://schemas.microsoft.com/office/drawing/2014/main" id="{E1915332-0A7A-4203-9180-09FC6CB9781D}"/>
              </a:ext>
            </a:extLst>
          </p:cNvPr>
          <p:cNvSpPr/>
          <p:nvPr/>
        </p:nvSpPr>
        <p:spPr>
          <a:xfrm>
            <a:off x="10757213" y="2993613"/>
            <a:ext cx="1278664" cy="638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b="1" dirty="0"/>
              <a:t>外來人口遷入較晚</a:t>
            </a:r>
          </a:p>
        </p:txBody>
      </p:sp>
      <p:sp>
        <p:nvSpPr>
          <p:cNvPr id="66" name="矩形: 圓角 65">
            <a:extLst>
              <a:ext uri="{FF2B5EF4-FFF2-40B4-BE49-F238E27FC236}">
                <a16:creationId xmlns:a16="http://schemas.microsoft.com/office/drawing/2014/main" id="{D61D9480-0DB6-4124-8E7F-B90CEE7A3618}"/>
              </a:ext>
            </a:extLst>
          </p:cNvPr>
          <p:cNvSpPr/>
          <p:nvPr/>
        </p:nvSpPr>
        <p:spPr>
          <a:xfrm>
            <a:off x="4598769" y="5262076"/>
            <a:ext cx="1278664" cy="638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1"/>
                </a:solidFill>
              </a:rPr>
              <a:t>海水清澈</a:t>
            </a:r>
            <a:endParaRPr lang="en-US" altLang="zh-TW" sz="2000" b="1" dirty="0">
              <a:solidFill>
                <a:schemeClr val="tx1"/>
              </a:solidFill>
            </a:endParaRPr>
          </a:p>
          <a:p>
            <a:pPr algn="ctr"/>
            <a:r>
              <a:rPr lang="zh-TW" altLang="en-US" sz="2000" b="1" dirty="0">
                <a:solidFill>
                  <a:schemeClr val="tx1"/>
                </a:solidFill>
              </a:rPr>
              <a:t>日照充足</a:t>
            </a:r>
            <a:endParaRPr lang="en-US" altLang="zh-TW" sz="2000" b="1" dirty="0">
              <a:solidFill>
                <a:schemeClr val="tx1"/>
              </a:solidFill>
            </a:endParaRPr>
          </a:p>
        </p:txBody>
      </p:sp>
      <p:sp>
        <p:nvSpPr>
          <p:cNvPr id="67" name="矩形: 圓角 66">
            <a:extLst>
              <a:ext uri="{FF2B5EF4-FFF2-40B4-BE49-F238E27FC236}">
                <a16:creationId xmlns:a16="http://schemas.microsoft.com/office/drawing/2014/main" id="{B9C87849-2C74-46D1-8FDB-F7012B2FDE67}"/>
              </a:ext>
            </a:extLst>
          </p:cNvPr>
          <p:cNvSpPr/>
          <p:nvPr/>
        </p:nvSpPr>
        <p:spPr>
          <a:xfrm>
            <a:off x="4585990" y="6016940"/>
            <a:ext cx="1278664" cy="638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b="1" dirty="0"/>
              <a:t>珊瑚礁</a:t>
            </a:r>
            <a:endParaRPr lang="en-US" altLang="zh-TW" sz="2000" b="1" dirty="0"/>
          </a:p>
          <a:p>
            <a:pPr algn="ctr"/>
            <a:r>
              <a:rPr lang="zh-TW" altLang="en-US" sz="2000" b="1" dirty="0"/>
              <a:t>遍布海岸</a:t>
            </a:r>
          </a:p>
        </p:txBody>
      </p:sp>
      <p:sp>
        <p:nvSpPr>
          <p:cNvPr id="68" name="矩形: 圓角 67">
            <a:extLst>
              <a:ext uri="{FF2B5EF4-FFF2-40B4-BE49-F238E27FC236}">
                <a16:creationId xmlns:a16="http://schemas.microsoft.com/office/drawing/2014/main" id="{3319ADA0-1F6E-448B-81FE-3019D00528C4}"/>
              </a:ext>
            </a:extLst>
          </p:cNvPr>
          <p:cNvSpPr/>
          <p:nvPr/>
        </p:nvSpPr>
        <p:spPr>
          <a:xfrm>
            <a:off x="6678182" y="5262076"/>
            <a:ext cx="1278664" cy="638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b="1" dirty="0">
              <a:solidFill>
                <a:schemeClr val="tx1"/>
              </a:solidFill>
            </a:endParaRPr>
          </a:p>
          <a:p>
            <a:pPr algn="ctr"/>
            <a:r>
              <a:rPr lang="zh-TW" altLang="en-US" sz="2000" b="1" dirty="0"/>
              <a:t>氣候適合珊瑚生長</a:t>
            </a:r>
            <a:endParaRPr lang="en-US" altLang="zh-TW" sz="2000" b="1" dirty="0">
              <a:solidFill>
                <a:schemeClr val="tx1"/>
              </a:solidFill>
            </a:endParaRPr>
          </a:p>
          <a:p>
            <a:pPr algn="ctr"/>
            <a:endParaRPr lang="zh-TW" altLang="en-US" dirty="0"/>
          </a:p>
        </p:txBody>
      </p:sp>
      <p:sp>
        <p:nvSpPr>
          <p:cNvPr id="69" name="矩形: 圓角 68">
            <a:extLst>
              <a:ext uri="{FF2B5EF4-FFF2-40B4-BE49-F238E27FC236}">
                <a16:creationId xmlns:a16="http://schemas.microsoft.com/office/drawing/2014/main" id="{31DB8583-63B2-4ED3-B11B-34C42C2019C7}"/>
              </a:ext>
            </a:extLst>
          </p:cNvPr>
          <p:cNvSpPr/>
          <p:nvPr/>
        </p:nvSpPr>
        <p:spPr>
          <a:xfrm>
            <a:off x="6650068" y="6033599"/>
            <a:ext cx="1278664" cy="638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b="1" dirty="0"/>
              <a:t>易觸礁</a:t>
            </a:r>
            <a:endParaRPr lang="en-US" altLang="zh-TW" sz="2000" b="1" dirty="0"/>
          </a:p>
          <a:p>
            <a:pPr algn="ctr"/>
            <a:r>
              <a:rPr lang="zh-TW" altLang="en-US" sz="2000" b="1" dirty="0"/>
              <a:t>發生船難</a:t>
            </a:r>
          </a:p>
        </p:txBody>
      </p:sp>
      <p:sp>
        <p:nvSpPr>
          <p:cNvPr id="70" name="矩形: 圓角 69">
            <a:extLst>
              <a:ext uri="{FF2B5EF4-FFF2-40B4-BE49-F238E27FC236}">
                <a16:creationId xmlns:a16="http://schemas.microsoft.com/office/drawing/2014/main" id="{F88F58E3-30D8-4E64-9E3D-E6CE3DDE8BBA}"/>
              </a:ext>
            </a:extLst>
          </p:cNvPr>
          <p:cNvSpPr/>
          <p:nvPr/>
        </p:nvSpPr>
        <p:spPr>
          <a:xfrm>
            <a:off x="6338090" y="3508970"/>
            <a:ext cx="1834496" cy="84294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華康標宋體" panose="02020409000000000000" pitchFamily="49" charset="-120"/>
                <a:ea typeface="華康標宋體" panose="02020409000000000000" pitchFamily="49" charset="-120"/>
              </a:rPr>
              <a:t>TW</a:t>
            </a:r>
            <a:r>
              <a:rPr lang="zh-TW" altLang="en-US" sz="2400" b="1" dirty="0">
                <a:latin typeface="華康標宋體" panose="02020409000000000000" pitchFamily="49" charset="-120"/>
                <a:ea typeface="華康標宋體" panose="02020409000000000000" pitchFamily="49" charset="-120"/>
              </a:rPr>
              <a:t>海岸地形與離島</a:t>
            </a:r>
          </a:p>
        </p:txBody>
      </p:sp>
      <p:sp>
        <p:nvSpPr>
          <p:cNvPr id="71" name="矩形: 圓角 70">
            <a:extLst>
              <a:ext uri="{FF2B5EF4-FFF2-40B4-BE49-F238E27FC236}">
                <a16:creationId xmlns:a16="http://schemas.microsoft.com/office/drawing/2014/main" id="{997A7C42-BC82-4073-B87D-F657583ABA31}"/>
              </a:ext>
            </a:extLst>
          </p:cNvPr>
          <p:cNvSpPr/>
          <p:nvPr/>
        </p:nvSpPr>
        <p:spPr>
          <a:xfrm>
            <a:off x="8867561" y="3753294"/>
            <a:ext cx="1278664" cy="638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b="1" dirty="0">
              <a:solidFill>
                <a:schemeClr val="tx1"/>
              </a:solidFill>
            </a:endParaRPr>
          </a:p>
          <a:p>
            <a:pPr algn="ctr"/>
            <a:r>
              <a:rPr lang="zh-TW" altLang="en-US" sz="2000" b="1" dirty="0">
                <a:solidFill>
                  <a:schemeClr val="tx1"/>
                </a:solidFill>
              </a:rPr>
              <a:t>斷崖海岸</a:t>
            </a:r>
            <a:endParaRPr lang="en-US" altLang="zh-TW" sz="2000" b="1" dirty="0">
              <a:solidFill>
                <a:schemeClr val="tx1"/>
              </a:solidFill>
            </a:endParaRPr>
          </a:p>
          <a:p>
            <a:pPr algn="ctr"/>
            <a:endParaRPr lang="zh-TW" altLang="en-US" dirty="0"/>
          </a:p>
        </p:txBody>
      </p:sp>
      <p:sp>
        <p:nvSpPr>
          <p:cNvPr id="72" name="笑臉 71">
            <a:extLst>
              <a:ext uri="{FF2B5EF4-FFF2-40B4-BE49-F238E27FC236}">
                <a16:creationId xmlns:a16="http://schemas.microsoft.com/office/drawing/2014/main" id="{64CA13C3-FB1B-41DF-8042-92542A2B33AE}"/>
              </a:ext>
            </a:extLst>
          </p:cNvPr>
          <p:cNvSpPr/>
          <p:nvPr/>
        </p:nvSpPr>
        <p:spPr>
          <a:xfrm>
            <a:off x="4066523" y="969660"/>
            <a:ext cx="432483" cy="279427"/>
          </a:xfrm>
          <a:prstGeom prst="smileyFac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笑臉 72">
            <a:extLst>
              <a:ext uri="{FF2B5EF4-FFF2-40B4-BE49-F238E27FC236}">
                <a16:creationId xmlns:a16="http://schemas.microsoft.com/office/drawing/2014/main" id="{41E291F6-CCB5-425F-94F8-C86D2111AC37}"/>
              </a:ext>
            </a:extLst>
          </p:cNvPr>
          <p:cNvSpPr/>
          <p:nvPr/>
        </p:nvSpPr>
        <p:spPr>
          <a:xfrm>
            <a:off x="8309320" y="3128374"/>
            <a:ext cx="432483" cy="279427"/>
          </a:xfrm>
          <a:prstGeom prst="smileyFac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笑臉 73">
            <a:extLst>
              <a:ext uri="{FF2B5EF4-FFF2-40B4-BE49-F238E27FC236}">
                <a16:creationId xmlns:a16="http://schemas.microsoft.com/office/drawing/2014/main" id="{A5EDFD10-B6D0-421E-8056-8EF3142EA228}"/>
              </a:ext>
            </a:extLst>
          </p:cNvPr>
          <p:cNvSpPr/>
          <p:nvPr/>
        </p:nvSpPr>
        <p:spPr>
          <a:xfrm>
            <a:off x="140253" y="3205700"/>
            <a:ext cx="432483" cy="279427"/>
          </a:xfrm>
          <a:prstGeom prst="smileyFac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笑臉 74">
            <a:extLst>
              <a:ext uri="{FF2B5EF4-FFF2-40B4-BE49-F238E27FC236}">
                <a16:creationId xmlns:a16="http://schemas.microsoft.com/office/drawing/2014/main" id="{2E2DDE9B-B08F-4541-84B8-F920510A554E}"/>
              </a:ext>
            </a:extLst>
          </p:cNvPr>
          <p:cNvSpPr/>
          <p:nvPr/>
        </p:nvSpPr>
        <p:spPr>
          <a:xfrm>
            <a:off x="4066523" y="5450144"/>
            <a:ext cx="432483" cy="279427"/>
          </a:xfrm>
          <a:prstGeom prst="smileyFac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Picture 2" descr="C:\Users\v9230\Desktop\180500\5上_臺灣的自然環境\5上_臺灣的自然環境(圖檔)\2-1\6-17.png">
            <a:extLst>
              <a:ext uri="{FF2B5EF4-FFF2-40B4-BE49-F238E27FC236}">
                <a16:creationId xmlns:a16="http://schemas.microsoft.com/office/drawing/2014/main" id="{CD4FD8CA-C47B-7CF5-7DD1-C050B610E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858" y="2281367"/>
            <a:ext cx="1391515" cy="198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70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</Words>
  <Application>Microsoft Office PowerPoint</Application>
  <PresentationFormat>寬螢幕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華康標宋體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taes-user</dc:creator>
  <cp:lastModifiedBy>taes-user</cp:lastModifiedBy>
  <cp:revision>1</cp:revision>
  <dcterms:created xsi:type="dcterms:W3CDTF">2022-09-28T02:24:15Z</dcterms:created>
  <dcterms:modified xsi:type="dcterms:W3CDTF">2022-09-28T02:25:59Z</dcterms:modified>
</cp:coreProperties>
</file>