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59" r:id="rId5"/>
    <p:sldId id="268" r:id="rId6"/>
    <p:sldId id="260" r:id="rId7"/>
    <p:sldId id="262" r:id="rId8"/>
    <p:sldId id="263" r:id="rId9"/>
    <p:sldId id="267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64CCFD-DC33-4385-9ED3-CF9BE8594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33E5308-B6B6-439A-BDC3-6730A46C9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28FA7DB-D428-44CE-8201-D6A7B8994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685329C-866D-4490-8FF5-F9B8E6044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8325013-D099-4610-B1E8-D0FE5EF6E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8F3E08-3079-457F-AFBC-B6B0FD8E4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521AA6D-6213-40B3-8702-F5B7D987D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B9D17C7-AF93-49BF-A7DE-8350FC4F1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2AE508-977B-40DE-8B94-62C8A63C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7B2F98A-5F19-4760-B06B-978A9B8F6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020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F852562-2EDE-4878-8B33-C03C39E35A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4F4F59E-6399-4737-9761-60CA14EF4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8872734-645A-4849-BA89-220BBDF03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705068-FD24-4E5D-9DA2-80EDC4AAB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5EE87C-7431-472A-A891-5812781B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199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EF3F77-6BB9-4F09-8EC4-8133E8E8B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60E7E5-D8D8-4D55-8929-50E812282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CFA5A11-84AB-4442-8C07-25A0BA88C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E1EFBB-1C73-447F-A306-D373FAE78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EFBED3F-2431-4070-AC8D-E0F21CD41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438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879E11-9A0E-4824-BBD2-14A8865C5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DB22C8F-2C87-4E8B-A449-123CD9800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FCEAB3A-A1AF-4AC3-85F0-1A9A8A688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74A678A-2BFD-4B32-B60A-DD6969697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26DFBF7-124E-4E29-94D3-4114157C3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32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222800-C64B-4258-B849-3310FA8B3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D4FEC9B-A985-4D26-94B6-24B89C268E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EA073C5-790E-47DD-97EF-BD60F5184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1E365FF-8A01-4799-BB60-E166D8BC6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C9A0C82-0146-4FB9-AC56-83A39BB9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2AF8EFA-F776-44BD-B7DD-4FD44AD5A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7A06A1-ECC1-4784-8A8B-71FE98F3A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3FD8C9B-DFA1-4AF1-B476-955182514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72F5D6A-E1C2-4DB0-ABBD-9BEBDFC53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95BCF2F-C0CE-4D34-AE4E-40D4D1182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DB90E1A-1F48-4501-BDD8-64AA1BE636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5EFF758-31AB-44B8-AC13-3187E3D05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CF2BCFA-1190-4E88-8F53-0B631C65B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71D1015-3E44-413E-8DB4-6694B21B0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88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81F47F-EFF7-4249-92CB-52D40AA3D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79D31FD-A042-4CE7-AE06-D636DBA51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7171D57-381C-49FB-8AAC-FCEFAD318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3741776-6186-4FC6-8009-FA882CE78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73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F959CDF-E9EE-40EE-A07E-5825A1E43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6748DFB-A46E-4C25-B86D-CDD0185B9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FF3E091-785D-4548-AED0-4EBC6AAD8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804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A7EC5E-8FF7-4F42-9EB2-64D550318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0E9444-CE5B-4F14-AFC1-B762E699F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2B9269F-4C02-442C-A2EF-3B3991EF0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AC29544-F65F-4845-B516-210C656E3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595E4C3-AE86-4D5B-9C7C-6C64D610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AE90840-F741-4048-9EC3-69CBB2D9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921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77CCB7-8F92-4536-8EC5-025F1666D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6C2E4FA-9E9F-4ED0-B091-18C797A9F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AB93142-B949-457C-9DA9-6E43D037C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F539198-4E6F-4A7E-9AE5-286FB760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5C25-F795-49A8-B890-4805A8BCE7E1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9A93407-9759-4580-A1CD-CB85314E8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A2D5755-1995-4402-B4FD-1F3E294F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949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EB349CF-B1AB-497F-BD30-14E96A4F7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9272BB3-6814-4E4C-9D39-21DE08628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CA1728-05C2-48D6-A494-DDEFE8212D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A5C25-F795-49A8-B890-4805A8BCE7E1}" type="datetimeFigureOut">
              <a:rPr lang="zh-TW" altLang="en-US" smtClean="0"/>
              <a:t>2021/6/9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4AFE73C-E9A7-4B25-A7D5-85D32A1EBA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C25B9A-EF46-4D86-A612-E2B0DC88A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88F7A-BC31-4949-8F2F-595C80CE82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993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卡通黑板PPT课件背景图片- 第一PPT">
            <a:extLst>
              <a:ext uri="{FF2B5EF4-FFF2-40B4-BE49-F238E27FC236}">
                <a16:creationId xmlns:a16="http://schemas.microsoft.com/office/drawing/2014/main" id="{85E67E50-3079-45E4-ACE9-AD50309AD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副標題 2">
            <a:extLst>
              <a:ext uri="{FF2B5EF4-FFF2-40B4-BE49-F238E27FC236}">
                <a16:creationId xmlns:a16="http://schemas.microsoft.com/office/drawing/2014/main" id="{F5053BD7-0940-49F1-BF5B-2258C967E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234" y="450166"/>
            <a:ext cx="11324492" cy="557080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上課規定</a:t>
            </a:r>
            <a:endParaRPr lang="en-US" altLang="zh-TW" sz="5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indent="-685800" algn="l">
              <a:lnSpc>
                <a:spcPct val="100000"/>
              </a:lnSpc>
              <a:buFont typeface="Wingdings" panose="05000000000000000000" pitchFamily="2" charset="2"/>
              <a:buChar char="u"/>
            </a:pP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準備課本、鉛筆盒、筆記本或空白紙張</a:t>
            </a:r>
            <a:r>
              <a:rPr lang="zh-TW" altLang="en-US" sz="4400" b="1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indent="-685800" algn="l">
              <a:lnSpc>
                <a:spcPct val="100000"/>
              </a:lnSpc>
              <a:buFont typeface="Wingdings" panose="05000000000000000000" pitchFamily="2" charset="2"/>
              <a:buChar char="u"/>
            </a:pP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進入教室先在留言區寫「座號＋名字」</a:t>
            </a:r>
            <a:r>
              <a:rPr lang="zh-TW" altLang="en-US" sz="4400" b="1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indent="-685800" algn="l">
              <a:lnSpc>
                <a:spcPct val="100000"/>
              </a:lnSpc>
              <a:buFont typeface="Wingdings" panose="05000000000000000000" pitchFamily="2" charset="2"/>
              <a:buChar char="u"/>
            </a:pP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開始上課後關閉攝影機及麥克風</a:t>
            </a:r>
            <a:r>
              <a:rPr lang="zh-TW" altLang="en-US" sz="4400" b="1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indent="-685800" algn="l">
              <a:lnSpc>
                <a:spcPct val="100000"/>
              </a:lnSpc>
              <a:buFont typeface="Wingdings" panose="05000000000000000000" pitchFamily="2" charset="2"/>
              <a:buChar char="u"/>
            </a:pP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有問題請舉手老師同意後再發言</a:t>
            </a:r>
            <a:r>
              <a:rPr lang="zh-TW" altLang="en-US" sz="4400" b="1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685800" indent="-685800" algn="l">
              <a:lnSpc>
                <a:spcPct val="100000"/>
              </a:lnSpc>
              <a:buFont typeface="Wingdings" panose="05000000000000000000" pitchFamily="2" charset="2"/>
              <a:buChar char="u"/>
            </a:pP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專心上課不飲食，暫時離開要報告</a:t>
            </a:r>
            <a:r>
              <a:rPr lang="zh-TW" altLang="en-US" sz="4400" b="1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indent="-685800" algn="l">
              <a:lnSpc>
                <a:spcPct val="100000"/>
              </a:lnSpc>
              <a:buFont typeface="Wingdings" panose="05000000000000000000" pitchFamily="2" charset="2"/>
              <a:buChar char="u"/>
            </a:pPr>
            <a:r>
              <a:rPr lang="zh-TW" altLang="en-US" sz="4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全程錄影中發言與留言請小心謹慎</a:t>
            </a:r>
            <a:r>
              <a:rPr lang="zh-TW" altLang="en-US" sz="4400" b="1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indent="-685800" algn="l">
              <a:lnSpc>
                <a:spcPct val="100000"/>
              </a:lnSpc>
              <a:buFont typeface="Wingdings" panose="05000000000000000000" pitchFamily="2" charset="2"/>
              <a:buChar char="u"/>
            </a:pPr>
            <a:endParaRPr lang="en-US" altLang="zh-TW" sz="4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>
              <a:lnSpc>
                <a:spcPct val="100000"/>
              </a:lnSpc>
            </a:pPr>
            <a:endParaRPr lang="zh-TW" altLang="en-US" sz="4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016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C2A9AA-6F68-4B79-B047-4C8CBD1AC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855" y="140043"/>
            <a:ext cx="11282290" cy="1224524"/>
          </a:xfrm>
        </p:spPr>
        <p:txBody>
          <a:bodyPr>
            <a:normAutofit/>
          </a:bodyPr>
          <a:lstStyle/>
          <a:p>
            <a: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6/14</a:t>
            </a:r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以後若持續停課的話</a:t>
            </a:r>
            <a:r>
              <a:rPr lang="en-US" altLang="zh-TW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......</a:t>
            </a:r>
            <a:endParaRPr lang="zh-TW" altLang="en-US" sz="6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5327EA-213E-4F23-80E5-9260A0FEB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55" y="1364568"/>
            <a:ext cx="11282290" cy="5050300"/>
          </a:xfrm>
        </p:spPr>
        <p:txBody>
          <a:bodyPr>
            <a:normAutofit lnSpcReduction="10000"/>
          </a:bodyPr>
          <a:lstStyle/>
          <a:p>
            <a:r>
              <a:rPr lang="zh-TW" altLang="en-US" sz="4800" b="1" dirty="0">
                <a:solidFill>
                  <a:srgbClr val="7030A0"/>
                </a:solidFill>
              </a:rPr>
              <a:t>批改作業方式調查</a:t>
            </a:r>
            <a:r>
              <a:rPr lang="en-US" altLang="zh-TW" sz="4800" b="1" dirty="0">
                <a:latin typeface="PMingLiU" panose="02020500000000000000" pitchFamily="18" charset="-120"/>
                <a:ea typeface="PMingLiU" panose="02020500000000000000" pitchFamily="18" charset="-120"/>
              </a:rPr>
              <a:t>—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退回的機制說明。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800" b="1" dirty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Meet</a:t>
            </a:r>
            <a:r>
              <a:rPr lang="zh-TW" altLang="en-US" sz="4800" b="1" dirty="0">
                <a:solidFill>
                  <a:srgbClr val="0070C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社會討論室的更新與異動說明</a:t>
            </a:r>
            <a:endParaRPr lang="en-US" altLang="zh-TW" sz="4800" b="1" dirty="0">
              <a:solidFill>
                <a:srgbClr val="0070C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1.</a:t>
            </a:r>
            <a:r>
              <a:rPr lang="zh-TW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一律用學校申請的</a:t>
            </a:r>
            <a:r>
              <a:rPr lang="en-US" altLang="zh-TW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google</a:t>
            </a:r>
            <a:r>
              <a:rPr lang="zh-TW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帳號登入進討論室</a:t>
            </a:r>
            <a:r>
              <a:rPr lang="en-US" altLang="zh-TW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</a:p>
          <a:p>
            <a:pPr marL="0" indent="0">
              <a:buNone/>
            </a:pPr>
            <a:r>
              <a:rPr lang="en-US" altLang="zh-TW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 </a:t>
            </a:r>
            <a:r>
              <a:rPr lang="zh-TW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老師會將你們加入邀請對象中。帳密請至學</a:t>
            </a:r>
            <a:endParaRPr lang="en-US" altLang="zh-TW" sz="4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 生專區查詢。</a:t>
            </a:r>
            <a:endParaRPr lang="en-US" altLang="zh-TW" sz="4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4400" b="1" dirty="0"/>
              <a:t>2.</a:t>
            </a:r>
            <a:r>
              <a:rPr lang="zh-TW" altLang="en-US" sz="4400" b="1" dirty="0"/>
              <a:t>接著會寄邀請信件給你</a:t>
            </a:r>
            <a:r>
              <a:rPr lang="zh-TW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，信件有會議連結可</a:t>
            </a:r>
            <a:endParaRPr lang="en-US" altLang="zh-TW" sz="4400" b="1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   </a:t>
            </a:r>
            <a:r>
              <a:rPr lang="zh-TW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直接點選進入。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6216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AD3BAD-5320-47F5-AF8D-11376BD07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975"/>
            <a:ext cx="10515600" cy="985373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/>
              <a:t>成績評量說明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4DE784-50AA-4947-9D9E-994FC86B4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59" y="1111348"/>
            <a:ext cx="11422967" cy="54582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sz="4800" dirty="0"/>
              <a:t>課堂表現</a:t>
            </a:r>
            <a:r>
              <a:rPr lang="en-US" altLang="zh-TW" sz="4800" dirty="0"/>
              <a:t>--</a:t>
            </a:r>
            <a:r>
              <a:rPr lang="zh-TW" altLang="en-US" sz="4400" b="1" dirty="0"/>
              <a:t>作業繳交狀態來評分</a:t>
            </a:r>
            <a:r>
              <a:rPr lang="zh-TW" altLang="en-US" sz="4800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4800" dirty="0">
                <a:latin typeface="PMingLiU" panose="02020500000000000000" pitchFamily="18" charset="-120"/>
                <a:ea typeface="PMingLiU" panose="02020500000000000000" pitchFamily="18" charset="-120"/>
              </a:rPr>
              <a:t>    </a:t>
            </a:r>
            <a:r>
              <a:rPr lang="zh-TW" altLang="en-US" sz="4800" dirty="0">
                <a:latin typeface="PMingLiU" panose="02020500000000000000" pitchFamily="18" charset="-120"/>
                <a:ea typeface="PMingLiU" panose="02020500000000000000" pitchFamily="18" charset="-120"/>
              </a:rPr>
              <a:t>停課期間的作業全交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800" dirty="0">
                <a:latin typeface="PMingLiU" panose="02020500000000000000" pitchFamily="18" charset="-120"/>
                <a:ea typeface="PMingLiU" panose="02020500000000000000" pitchFamily="18" charset="-120"/>
              </a:rPr>
              <a:t>部分交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800" dirty="0">
                <a:latin typeface="PMingLiU" panose="02020500000000000000" pitchFamily="18" charset="-120"/>
                <a:ea typeface="PMingLiU" panose="02020500000000000000" pitchFamily="18" charset="-120"/>
              </a:rPr>
              <a:t>全沒交</a:t>
            </a:r>
            <a:endParaRPr lang="en-US" altLang="zh-TW" sz="4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800" dirty="0"/>
              <a:t>筆記作業</a:t>
            </a:r>
            <a:r>
              <a:rPr lang="en-US" altLang="zh-TW" sz="4800" dirty="0"/>
              <a:t>--</a:t>
            </a:r>
            <a:r>
              <a:rPr lang="zh-TW" altLang="en-US" sz="4400" b="1" dirty="0"/>
              <a:t>第四單元及自然災害報告為主</a:t>
            </a:r>
            <a:r>
              <a:rPr lang="zh-TW" altLang="en-US" sz="4400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4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4800" b="1" dirty="0"/>
              <a:t>習作</a:t>
            </a:r>
            <a:r>
              <a:rPr lang="en-US" altLang="zh-TW" sz="4800" b="1" dirty="0"/>
              <a:t>—</a:t>
            </a:r>
            <a:r>
              <a:rPr lang="zh-TW" altLang="en-US" sz="4400" b="1" dirty="0">
                <a:latin typeface="+mn-ea"/>
              </a:rPr>
              <a:t>第四、五單元為主</a:t>
            </a:r>
            <a:r>
              <a:rPr lang="zh-TW" altLang="en-US" sz="4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zh-TW" altLang="en-US" sz="4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3855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71A0CA-5668-4ABF-8EB9-C1FF2BADA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111"/>
            <a:ext cx="10515600" cy="1013508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停課第四週作業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6B76D4-777A-400C-95B9-A13DCF4EC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1002890"/>
            <a:ext cx="11816862" cy="5855109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5800" b="1" dirty="0">
                <a:solidFill>
                  <a:srgbClr val="FF0000"/>
                </a:solidFill>
                <a:latin typeface="+mn-ea"/>
              </a:rPr>
              <a:t>一頁一</a:t>
            </a:r>
            <a:r>
              <a:rPr lang="en-US" altLang="zh-TW" sz="5800" b="1" dirty="0">
                <a:solidFill>
                  <a:srgbClr val="FF0000"/>
                </a:solidFill>
                <a:latin typeface="+mn-ea"/>
              </a:rPr>
              <a:t>Q </a:t>
            </a:r>
            <a:r>
              <a:rPr lang="zh-TW" altLang="en-US" sz="5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5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5400" b="1" dirty="0">
                <a:latin typeface="+mn-ea"/>
              </a:rPr>
              <a:t>課本</a:t>
            </a:r>
            <a:r>
              <a:rPr lang="en-US" altLang="zh-TW" sz="5400" b="1" dirty="0">
                <a:latin typeface="+mn-ea"/>
              </a:rPr>
              <a:t>88</a:t>
            </a:r>
            <a:r>
              <a:rPr lang="zh-TW" altLang="en-US" sz="5400" b="1" dirty="0">
                <a:latin typeface="+mn-ea"/>
              </a:rPr>
              <a:t>頁</a:t>
            </a:r>
            <a:r>
              <a:rPr lang="en-US" altLang="zh-TW" sz="5400" b="1" dirty="0">
                <a:latin typeface="+mn-ea"/>
              </a:rPr>
              <a:t>-95</a:t>
            </a:r>
            <a:r>
              <a:rPr lang="zh-TW" altLang="en-US" sz="5400" b="1" dirty="0">
                <a:latin typeface="+mn-ea"/>
              </a:rPr>
              <a:t>頁，每頁都要出一題</a:t>
            </a:r>
            <a:r>
              <a:rPr lang="zh-TW" altLang="en-US" sz="5400" b="1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zh-TW" altLang="en-US" sz="5400" b="1" dirty="0">
                <a:solidFill>
                  <a:srgbClr val="7030A0"/>
                </a:solidFill>
                <a:latin typeface="+mn-ea"/>
              </a:rPr>
              <a:t>共</a:t>
            </a:r>
            <a:r>
              <a:rPr lang="en-US" altLang="zh-TW" sz="5400" b="1" dirty="0">
                <a:solidFill>
                  <a:srgbClr val="7030A0"/>
                </a:solidFill>
                <a:latin typeface="+mn-ea"/>
              </a:rPr>
              <a:t>8</a:t>
            </a:r>
            <a:r>
              <a:rPr lang="zh-TW" altLang="en-US" sz="5400" b="1" dirty="0">
                <a:solidFill>
                  <a:srgbClr val="7030A0"/>
                </a:solidFill>
                <a:latin typeface="+mn-ea"/>
              </a:rPr>
              <a:t>題</a:t>
            </a:r>
            <a:r>
              <a:rPr lang="zh-TW" altLang="en-US" sz="5400" b="1" dirty="0">
                <a:latin typeface="+mn-ea"/>
              </a:rPr>
              <a:t>。</a:t>
            </a:r>
            <a:endParaRPr lang="en-US" altLang="zh-TW" sz="5400" b="1" dirty="0">
              <a:latin typeface="+mn-ea"/>
            </a:endParaRPr>
          </a:p>
          <a:p>
            <a:pPr marL="0" indent="0">
              <a:buNone/>
            </a:pPr>
            <a:r>
              <a:rPr lang="zh-TW" altLang="en-US" sz="4300" b="1" dirty="0">
                <a:solidFill>
                  <a:srgbClr val="0070C0"/>
                </a:solidFill>
                <a:latin typeface="+mn-ea"/>
              </a:rPr>
              <a:t>                                         （寫好拍照上傳繳交作業）</a:t>
            </a:r>
            <a:endParaRPr lang="en-US" altLang="zh-TW" sz="4300" b="1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endParaRPr lang="en-US" altLang="zh-TW" sz="4300" b="1" dirty="0">
              <a:solidFill>
                <a:srgbClr val="0070C0"/>
              </a:solidFill>
              <a:latin typeface="+mn-ea"/>
            </a:endParaRPr>
          </a:p>
          <a:p>
            <a:r>
              <a:rPr lang="zh-TW" altLang="en-US" sz="5800" b="1" dirty="0">
                <a:solidFill>
                  <a:srgbClr val="FF0000"/>
                </a:solidFill>
                <a:latin typeface="+mn-ea"/>
              </a:rPr>
              <a:t>每週一報</a:t>
            </a:r>
            <a:r>
              <a:rPr lang="zh-TW" altLang="en-US" sz="5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5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TW" altLang="en-US" sz="5400" b="1" dirty="0">
                <a:latin typeface="+mn-ea"/>
              </a:rPr>
              <a:t>任選一篇報導，用筆畫摘要</a:t>
            </a:r>
            <a:r>
              <a:rPr lang="en-US" altLang="zh-TW" sz="5400" b="1" dirty="0">
                <a:latin typeface="+mn-ea"/>
              </a:rPr>
              <a:t>20-30</a:t>
            </a:r>
            <a:r>
              <a:rPr lang="zh-TW" altLang="en-US" sz="5400" b="1" dirty="0">
                <a:latin typeface="+mn-ea"/>
              </a:rPr>
              <a:t>句，讀給家人聽並錄音上傳</a:t>
            </a:r>
            <a:r>
              <a:rPr lang="zh-TW" altLang="en-US" sz="5400" b="1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r>
              <a:rPr lang="zh-TW" altLang="en-US" sz="4300" b="1" dirty="0">
                <a:solidFill>
                  <a:srgbClr val="FF00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（老師有提供範本）</a:t>
            </a:r>
            <a:endParaRPr lang="en-US" altLang="zh-TW" sz="4300" b="1" dirty="0">
              <a:solidFill>
                <a:srgbClr val="FF00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TW" altLang="en-US" sz="4300" b="1" dirty="0">
                <a:solidFill>
                  <a:srgbClr val="0070C0"/>
                </a:solidFill>
                <a:latin typeface="+mn-ea"/>
              </a:rPr>
              <a:t>注意：摘要畫記和錄音檔都要上傳喔！</a:t>
            </a:r>
            <a:endParaRPr lang="en-US" altLang="zh-TW" sz="4300" b="1" dirty="0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r>
              <a:rPr lang="zh-TW" altLang="en-US" sz="5400" b="1" dirty="0">
                <a:latin typeface="+mn-ea"/>
              </a:rPr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34370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45612-857A-4030-88FF-C7CF8B806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213" y="865164"/>
            <a:ext cx="10515600" cy="5432397"/>
          </a:xfrm>
        </p:spPr>
        <p:txBody>
          <a:bodyPr>
            <a:normAutofit/>
          </a:bodyPr>
          <a:lstStyle/>
          <a:p>
            <a:pPr algn="ctr"/>
            <a:r>
              <a:rPr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輕鬆一下</a:t>
            </a:r>
            <a:br>
              <a:rPr lang="en-US" altLang="zh-TW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來玩九宮格賓果吧！</a:t>
            </a:r>
            <a:br>
              <a:rPr lang="en-US" altLang="zh-TW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8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（拿出白紙畫上九宮格）</a:t>
            </a:r>
            <a:br>
              <a:rPr lang="en-US" altLang="zh-TW" sz="53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53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9398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9A5B12-16D4-44AD-98F8-EE29C1C93662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225082" y="351693"/>
            <a:ext cx="11966912" cy="630232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u"/>
            </a:pPr>
            <a:r>
              <a:rPr lang="zh-TW" altLang="en-US" sz="6500" b="1" dirty="0"/>
              <a:t>臺灣沿海的沙洲溼地有何功能？</a:t>
            </a:r>
            <a:endParaRPr lang="en-US" altLang="zh-TW" sz="6500" b="1" dirty="0"/>
          </a:p>
          <a:p>
            <a:pPr marL="0" indent="0">
              <a:lnSpc>
                <a:spcPct val="110000"/>
              </a:lnSpc>
              <a:buNone/>
            </a:pPr>
            <a:r>
              <a:rPr lang="en-US" altLang="zh-TW" sz="6500" b="1" dirty="0"/>
              <a:t>   </a:t>
            </a:r>
            <a:r>
              <a:rPr lang="zh-TW" altLang="en-US" sz="6500" b="1" dirty="0"/>
              <a:t>請舉二例說明</a:t>
            </a:r>
            <a:endParaRPr lang="en-US" altLang="zh-TW" sz="6500" b="1" dirty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u"/>
            </a:pPr>
            <a:r>
              <a:rPr lang="zh-TW" altLang="en-US" sz="6000" b="1" dirty="0">
                <a:solidFill>
                  <a:srgbClr val="0070C0"/>
                </a:solidFill>
              </a:rPr>
              <a:t>臺灣沿海地區有什麼環境問題？有何解</a:t>
            </a:r>
            <a:endParaRPr lang="en-US" altLang="zh-TW" sz="6000" b="1" dirty="0">
              <a:solidFill>
                <a:srgbClr val="0070C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TW" sz="6000" b="1" dirty="0">
                <a:solidFill>
                  <a:srgbClr val="0070C0"/>
                </a:solidFill>
              </a:rPr>
              <a:t>    </a:t>
            </a:r>
            <a:r>
              <a:rPr lang="zh-TW" altLang="en-US" sz="6000" b="1" dirty="0">
                <a:solidFill>
                  <a:srgbClr val="0070C0"/>
                </a:solidFill>
              </a:rPr>
              <a:t>決方式</a:t>
            </a:r>
            <a:r>
              <a:rPr lang="en-US" altLang="zh-TW" sz="6000" b="1" dirty="0">
                <a:solidFill>
                  <a:srgbClr val="0070C0"/>
                </a:solidFill>
              </a:rPr>
              <a:t>?</a:t>
            </a:r>
            <a:r>
              <a:rPr lang="zh-TW" altLang="en-US" sz="6000" b="1" dirty="0">
                <a:solidFill>
                  <a:srgbClr val="0070C0"/>
                </a:solidFill>
              </a:rPr>
              <a:t>請舉一例</a:t>
            </a:r>
            <a:endParaRPr lang="en-US" altLang="zh-TW" sz="6000" b="1" dirty="0">
              <a:solidFill>
                <a:srgbClr val="0070C0"/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u"/>
            </a:pPr>
            <a:r>
              <a:rPr lang="zh-TW" altLang="en-US" sz="6500" b="1" dirty="0"/>
              <a:t>臺灣平原地區最主要的污染是什麼？</a:t>
            </a:r>
            <a:endParaRPr lang="en-US" altLang="zh-TW" sz="6500" b="1" dirty="0"/>
          </a:p>
          <a:p>
            <a:pPr marL="0" indent="0">
              <a:lnSpc>
                <a:spcPct val="110000"/>
              </a:lnSpc>
              <a:buNone/>
            </a:pPr>
            <a:r>
              <a:rPr lang="en-US" altLang="zh-TW" sz="6500" b="1" dirty="0"/>
              <a:t>   </a:t>
            </a:r>
            <a:r>
              <a:rPr lang="en-US" altLang="zh-TW" sz="4700" b="1" dirty="0">
                <a:solidFill>
                  <a:srgbClr val="0070C0"/>
                </a:solidFill>
              </a:rPr>
              <a:t>A</a:t>
            </a:r>
            <a:r>
              <a:rPr lang="zh-TW" altLang="en-US" sz="4700" b="1" dirty="0">
                <a:solidFill>
                  <a:srgbClr val="0070C0"/>
                </a:solidFill>
              </a:rPr>
              <a:t>海洋污染   </a:t>
            </a:r>
            <a:r>
              <a:rPr lang="en-US" altLang="zh-TW" sz="4700" b="1" dirty="0">
                <a:solidFill>
                  <a:srgbClr val="0070C0"/>
                </a:solidFill>
              </a:rPr>
              <a:t>B</a:t>
            </a:r>
            <a:r>
              <a:rPr lang="zh-TW" altLang="en-US" sz="4700" b="1" dirty="0">
                <a:solidFill>
                  <a:srgbClr val="0070C0"/>
                </a:solidFill>
              </a:rPr>
              <a:t>噪音污染   </a:t>
            </a:r>
            <a:r>
              <a:rPr lang="en-US" altLang="zh-TW" sz="4700" b="1" dirty="0">
                <a:solidFill>
                  <a:srgbClr val="0070C0"/>
                </a:solidFill>
              </a:rPr>
              <a:t>C</a:t>
            </a:r>
            <a:r>
              <a:rPr lang="zh-TW" altLang="en-US" sz="4700" b="1" dirty="0">
                <a:solidFill>
                  <a:srgbClr val="0070C0"/>
                </a:solidFill>
              </a:rPr>
              <a:t>土壤污染   </a:t>
            </a:r>
            <a:r>
              <a:rPr lang="en-US" altLang="zh-TW" sz="4700" b="1" dirty="0">
                <a:solidFill>
                  <a:srgbClr val="0070C0"/>
                </a:solidFill>
              </a:rPr>
              <a:t>D</a:t>
            </a:r>
            <a:r>
              <a:rPr lang="zh-TW" altLang="en-US" sz="4700" b="1" dirty="0">
                <a:solidFill>
                  <a:srgbClr val="0070C0"/>
                </a:solidFill>
              </a:rPr>
              <a:t>垃圾 污染</a:t>
            </a:r>
          </a:p>
        </p:txBody>
      </p:sp>
    </p:spTree>
    <p:extLst>
      <p:ext uri="{BB962C8B-B14F-4D97-AF65-F5344CB8AC3E}">
        <p14:creationId xmlns:p14="http://schemas.microsoft.com/office/powerpoint/2010/main" val="163569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9A5B12-16D4-44AD-98F8-EE29C1C93662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398584" y="555674"/>
            <a:ext cx="11394832" cy="599987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sz="6000" b="1" dirty="0"/>
              <a:t>臺灣丘陵山地的開發會產生什</a:t>
            </a:r>
            <a:endParaRPr lang="en-US" altLang="zh-TW" sz="6000" b="1" dirty="0"/>
          </a:p>
          <a:p>
            <a:pPr marL="0" indent="0">
              <a:buNone/>
            </a:pPr>
            <a:r>
              <a:rPr lang="en-US" altLang="zh-TW" sz="6000" b="1" dirty="0"/>
              <a:t>   </a:t>
            </a:r>
            <a:r>
              <a:rPr lang="zh-TW" altLang="en-US" sz="6000" b="1" dirty="0"/>
              <a:t>麼環境問題？</a:t>
            </a:r>
            <a:r>
              <a:rPr lang="en-US" altLang="zh-TW" sz="6000" b="1" dirty="0"/>
              <a:t>    </a:t>
            </a:r>
            <a:r>
              <a:rPr lang="zh-TW" altLang="en-US" sz="6000" b="1" dirty="0"/>
              <a:t>請舉二例</a:t>
            </a:r>
            <a:endParaRPr lang="en-US" altLang="zh-TW" sz="6000" b="1" dirty="0"/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6000" b="1" dirty="0">
                <a:solidFill>
                  <a:srgbClr val="0070C0"/>
                </a:solidFill>
              </a:rPr>
              <a:t>都市地區因為人口密集而產生</a:t>
            </a:r>
            <a:endParaRPr lang="en-US" altLang="zh-TW" sz="6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6000" b="1" dirty="0">
                <a:solidFill>
                  <a:srgbClr val="0070C0"/>
                </a:solidFill>
              </a:rPr>
              <a:t>   </a:t>
            </a:r>
            <a:r>
              <a:rPr lang="zh-TW" altLang="en-US" sz="6000" b="1" dirty="0">
                <a:solidFill>
                  <a:srgbClr val="0070C0"/>
                </a:solidFill>
              </a:rPr>
              <a:t>的環境問題有哪些？</a:t>
            </a:r>
            <a:endParaRPr lang="en-US" altLang="zh-TW" sz="60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6000" b="1" dirty="0"/>
              <a:t>為了解決</a:t>
            </a:r>
            <a:r>
              <a:rPr lang="zh-TW" altLang="en-US" sz="6000" b="1" u="sng" dirty="0">
                <a:solidFill>
                  <a:srgbClr val="FF0000"/>
                </a:solidFill>
              </a:rPr>
              <a:t>工業活動</a:t>
            </a:r>
            <a:r>
              <a:rPr lang="zh-TW" altLang="en-US" sz="6000" b="1" dirty="0"/>
              <a:t>對土壤的污</a:t>
            </a:r>
            <a:endParaRPr lang="en-US" altLang="zh-TW" sz="6000" b="1" dirty="0"/>
          </a:p>
          <a:p>
            <a:pPr marL="0" indent="0">
              <a:buNone/>
            </a:pPr>
            <a:r>
              <a:rPr lang="en-US" altLang="zh-TW" sz="6000" b="1" dirty="0"/>
              <a:t>   </a:t>
            </a:r>
            <a:r>
              <a:rPr lang="zh-TW" altLang="en-US" sz="6000" b="1" dirty="0"/>
              <a:t>染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6000" b="1" dirty="0">
                <a:latin typeface="+mn-ea"/>
              </a:rPr>
              <a:t>政府應做些什麼？</a:t>
            </a:r>
          </a:p>
        </p:txBody>
      </p:sp>
    </p:spTree>
    <p:extLst>
      <p:ext uri="{BB962C8B-B14F-4D97-AF65-F5344CB8AC3E}">
        <p14:creationId xmlns:p14="http://schemas.microsoft.com/office/powerpoint/2010/main" val="126474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9A5B12-16D4-44AD-98F8-EE29C1C93662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787791" y="277837"/>
            <a:ext cx="10733649" cy="630232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zh-TW" altLang="en-US" sz="5800" b="1" dirty="0"/>
              <a:t>都市地區空氣污染的來源是什</a:t>
            </a:r>
            <a:endParaRPr lang="en-US" altLang="zh-TW" sz="5800" b="1" dirty="0"/>
          </a:p>
          <a:p>
            <a:pPr marL="0" indent="0">
              <a:buNone/>
            </a:pPr>
            <a:r>
              <a:rPr lang="en-US" altLang="zh-TW" sz="5800" b="1" dirty="0"/>
              <a:t>    </a:t>
            </a:r>
            <a:r>
              <a:rPr lang="zh-TW" altLang="en-US" sz="5800" b="1" dirty="0"/>
              <a:t>麼？舉一例說明</a:t>
            </a:r>
            <a:endParaRPr lang="en-US" altLang="zh-TW" sz="5800" b="1" dirty="0"/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5800" b="1" dirty="0">
                <a:solidFill>
                  <a:srgbClr val="0070C0"/>
                </a:solidFill>
              </a:rPr>
              <a:t>你覺得同安國小位於什麼地區？</a:t>
            </a:r>
            <a:endParaRPr lang="en-US" altLang="zh-TW" sz="5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5800" b="1" dirty="0">
                <a:solidFill>
                  <a:srgbClr val="0070C0"/>
                </a:solidFill>
              </a:rPr>
              <a:t>    </a:t>
            </a:r>
            <a:r>
              <a:rPr lang="zh-TW" altLang="en-US" sz="5800" b="1" dirty="0">
                <a:solidFill>
                  <a:srgbClr val="0070C0"/>
                </a:solidFill>
              </a:rPr>
              <a:t>有什麼環境問題？說明理由</a:t>
            </a:r>
            <a:r>
              <a:rPr lang="en-US" altLang="zh-TW" sz="5800" b="1" dirty="0">
                <a:solidFill>
                  <a:srgbClr val="0070C0"/>
                </a:solidFill>
              </a:rPr>
              <a:t>  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zh-TW" altLang="en-US" sz="5800" b="1" dirty="0"/>
              <a:t>你最在意哪一種環境問題？為  </a:t>
            </a:r>
            <a:endParaRPr lang="en-US" altLang="zh-TW" sz="5800" b="1" dirty="0"/>
          </a:p>
          <a:p>
            <a:pPr marL="0" indent="0">
              <a:buNone/>
            </a:pPr>
            <a:r>
              <a:rPr lang="en-US" altLang="zh-TW" sz="5800" b="1" dirty="0"/>
              <a:t>    </a:t>
            </a:r>
            <a:r>
              <a:rPr lang="zh-TW" altLang="en-US" sz="5800" b="1" dirty="0"/>
              <a:t>什麼？</a:t>
            </a:r>
          </a:p>
        </p:txBody>
      </p:sp>
    </p:spTree>
    <p:extLst>
      <p:ext uri="{BB962C8B-B14F-4D97-AF65-F5344CB8AC3E}">
        <p14:creationId xmlns:p14="http://schemas.microsoft.com/office/powerpoint/2010/main" val="2323808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371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438</Words>
  <Application>Microsoft Office PowerPoint</Application>
  <PresentationFormat>寬螢幕</PresentationFormat>
  <Paragraphs>48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微軟正黑體</vt:lpstr>
      <vt:lpstr>PMingLiU</vt:lpstr>
      <vt:lpstr>PMingLiU</vt:lpstr>
      <vt:lpstr>標楷體</vt:lpstr>
      <vt:lpstr>Arial</vt:lpstr>
      <vt:lpstr>Calibri</vt:lpstr>
      <vt:lpstr>Calibri Light</vt:lpstr>
      <vt:lpstr>Wingdings</vt:lpstr>
      <vt:lpstr>Office 佈景主題</vt:lpstr>
      <vt:lpstr>PowerPoint 簡報</vt:lpstr>
      <vt:lpstr>6/14以後若持續停課的話......</vt:lpstr>
      <vt:lpstr>成績評量說明</vt:lpstr>
      <vt:lpstr>停課第四週作業</vt:lpstr>
      <vt:lpstr>輕鬆一下 來玩九宮格賓果吧！  （拿出白紙畫上九宮格） 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taes-user</cp:lastModifiedBy>
  <cp:revision>58</cp:revision>
  <dcterms:created xsi:type="dcterms:W3CDTF">2021-05-30T00:45:28Z</dcterms:created>
  <dcterms:modified xsi:type="dcterms:W3CDTF">2021-06-09T03:20:25Z</dcterms:modified>
</cp:coreProperties>
</file>