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5" r:id="rId8"/>
    <p:sldId id="260" r:id="rId9"/>
    <p:sldId id="263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64CCFD-DC33-4385-9ED3-CF9BE85945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33E5308-B6B6-439A-BDC3-6730A46C9E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8FA7DB-D428-44CE-8201-D6A7B8994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5C25-F795-49A8-B890-4805A8BCE7E1}" type="datetimeFigureOut">
              <a:rPr lang="zh-TW" altLang="en-US" smtClean="0"/>
              <a:t>2021/6/2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685329C-866D-4490-8FF5-F9B8E6044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8325013-D099-4610-B1E8-D0FE5EF6E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8F7A-BC31-4949-8F2F-595C80CE82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2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8F3E08-3079-457F-AFBC-B6B0FD8E4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521AA6D-6213-40B3-8702-F5B7D987D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B9D17C7-AF93-49BF-A7DE-8350FC4F1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5C25-F795-49A8-B890-4805A8BCE7E1}" type="datetimeFigureOut">
              <a:rPr lang="zh-TW" altLang="en-US" smtClean="0"/>
              <a:t>2021/6/2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52AE508-977B-40DE-8B94-62C8A63C6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7B2F98A-5F19-4760-B06B-978A9B8F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8F7A-BC31-4949-8F2F-595C80CE82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0207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F852562-2EDE-4878-8B33-C03C39E35A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4F4F59E-6399-4737-9761-60CA14EF4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8872734-645A-4849-BA89-220BBDF03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5C25-F795-49A8-B890-4805A8BCE7E1}" type="datetimeFigureOut">
              <a:rPr lang="zh-TW" altLang="en-US" smtClean="0"/>
              <a:t>2021/6/2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705068-FD24-4E5D-9DA2-80EDC4AAB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5EE87C-7431-472A-A891-5812781B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8F7A-BC31-4949-8F2F-595C80CE82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199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EF3F77-6BB9-4F09-8EC4-8133E8E8B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60E7E5-D8D8-4D55-8929-50E812282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CFA5A11-84AB-4442-8C07-25A0BA88C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5C25-F795-49A8-B890-4805A8BCE7E1}" type="datetimeFigureOut">
              <a:rPr lang="zh-TW" altLang="en-US" smtClean="0"/>
              <a:t>2021/6/2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DE1EFBB-1C73-447F-A306-D373FAE78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EFBED3F-2431-4070-AC8D-E0F21CD4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8F7A-BC31-4949-8F2F-595C80CE82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438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879E11-9A0E-4824-BBD2-14A8865C5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DB22C8F-2C87-4E8B-A449-123CD9800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FCEAB3A-A1AF-4AC3-85F0-1A9A8A688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5C25-F795-49A8-B890-4805A8BCE7E1}" type="datetimeFigureOut">
              <a:rPr lang="zh-TW" altLang="en-US" smtClean="0"/>
              <a:t>2021/6/2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4A678A-2BFD-4B32-B60A-DD6969697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26DFBF7-124E-4E29-94D3-4114157C3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8F7A-BC31-4949-8F2F-595C80CE82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32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222800-C64B-4258-B849-3310FA8B3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4FEC9B-A985-4D26-94B6-24B89C268E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EA073C5-790E-47DD-97EF-BD60F5184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1E365FF-8A01-4799-BB60-E166D8BC6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5C25-F795-49A8-B890-4805A8BCE7E1}" type="datetimeFigureOut">
              <a:rPr lang="zh-TW" altLang="en-US" smtClean="0"/>
              <a:t>2021/6/2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C9A0C82-0146-4FB9-AC56-83A39BB9F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2AF8EFA-F776-44BD-B7DD-4FD44AD5A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8F7A-BC31-4949-8F2F-595C80CE82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7A06A1-ECC1-4784-8A8B-71FE98F3A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3FD8C9B-DFA1-4AF1-B476-955182514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72F5D6A-E1C2-4DB0-ABBD-9BEBDFC53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95BCF2F-C0CE-4D34-AE4E-40D4D1182F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DB90E1A-1F48-4501-BDD8-64AA1BE636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5EFF758-31AB-44B8-AC13-3187E3D05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5C25-F795-49A8-B890-4805A8BCE7E1}" type="datetimeFigureOut">
              <a:rPr lang="zh-TW" altLang="en-US" smtClean="0"/>
              <a:t>2021/6/2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CF2BCFA-1190-4E88-8F53-0B631C65B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71D1015-3E44-413E-8DB4-6694B21B0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8F7A-BC31-4949-8F2F-595C80CE82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5881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81F47F-EFF7-4249-92CB-52D40AA3D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79D31FD-A042-4CE7-AE06-D636DBA51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5C25-F795-49A8-B890-4805A8BCE7E1}" type="datetimeFigureOut">
              <a:rPr lang="zh-TW" altLang="en-US" smtClean="0"/>
              <a:t>2021/6/2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7171D57-381C-49FB-8AAC-FCEFAD318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3741776-6186-4FC6-8009-FA882CE7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8F7A-BC31-4949-8F2F-595C80CE82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773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F959CDF-E9EE-40EE-A07E-5825A1E43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5C25-F795-49A8-B890-4805A8BCE7E1}" type="datetimeFigureOut">
              <a:rPr lang="zh-TW" altLang="en-US" smtClean="0"/>
              <a:t>2021/6/2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6748DFB-A46E-4C25-B86D-CDD0185B9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FF3E091-785D-4548-AED0-4EBC6AAD8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8F7A-BC31-4949-8F2F-595C80CE82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804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A7EC5E-8FF7-4F42-9EB2-64D550318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0E9444-CE5B-4F14-AFC1-B762E699F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2B9269F-4C02-442C-A2EF-3B3991EF05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AC29544-F65F-4845-B516-210C656E3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5C25-F795-49A8-B890-4805A8BCE7E1}" type="datetimeFigureOut">
              <a:rPr lang="zh-TW" altLang="en-US" smtClean="0"/>
              <a:t>2021/6/2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595E4C3-AE86-4D5B-9C7C-6C64D610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AE90840-F741-4048-9EC3-69CBB2D9E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8F7A-BC31-4949-8F2F-595C80CE82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921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77CCB7-8F92-4536-8EC5-025F1666D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6C2E4FA-9E9F-4ED0-B091-18C797A9F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AB93142-B949-457C-9DA9-6E43D037C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F539198-4E6F-4A7E-9AE5-286FB7609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5C25-F795-49A8-B890-4805A8BCE7E1}" type="datetimeFigureOut">
              <a:rPr lang="zh-TW" altLang="en-US" smtClean="0"/>
              <a:t>2021/6/2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9A93407-9759-4580-A1CD-CB85314E8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A2D5755-1995-4402-B4FD-1F3E294F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8F7A-BC31-4949-8F2F-595C80CE82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949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EB349CF-B1AB-497F-BD30-14E96A4F7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9272BB3-6814-4E4C-9D39-21DE08628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CA1728-05C2-48D6-A494-DDEFE8212D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A5C25-F795-49A8-B890-4805A8BCE7E1}" type="datetimeFigureOut">
              <a:rPr lang="zh-TW" altLang="en-US" smtClean="0"/>
              <a:t>2021/6/2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4AFE73C-E9A7-4B25-A7D5-85D32A1EBA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C25B9A-EF46-4D86-A612-E2B0DC88A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88F7A-BC31-4949-8F2F-595C80CE82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93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卡通黑板PPT课件背景图片- 第一PPT">
            <a:extLst>
              <a:ext uri="{FF2B5EF4-FFF2-40B4-BE49-F238E27FC236}">
                <a16:creationId xmlns:a16="http://schemas.microsoft.com/office/drawing/2014/main" id="{85E67E50-3079-45E4-ACE9-AD50309AD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副標題 2">
            <a:extLst>
              <a:ext uri="{FF2B5EF4-FFF2-40B4-BE49-F238E27FC236}">
                <a16:creationId xmlns:a16="http://schemas.microsoft.com/office/drawing/2014/main" id="{F5053BD7-0940-49F1-BF5B-2258C967E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234" y="450166"/>
            <a:ext cx="11324492" cy="5570806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線上教學上課規定</a:t>
            </a:r>
            <a:endParaRPr lang="en-US" altLang="zh-TW" sz="5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indent="-685800" algn="l">
              <a:lnSpc>
                <a:spcPct val="100000"/>
              </a:lnSpc>
              <a:buFont typeface="Wingdings" panose="05000000000000000000" pitchFamily="2" charset="2"/>
              <a:buChar char="u"/>
            </a:pPr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準備課本、鉛筆盒、筆記本或空白紙張</a:t>
            </a:r>
            <a:r>
              <a:rPr lang="zh-TW" altLang="en-US" sz="4400" b="1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indent="-685800" algn="l">
              <a:lnSpc>
                <a:spcPct val="100000"/>
              </a:lnSpc>
              <a:buFont typeface="Wingdings" panose="05000000000000000000" pitchFamily="2" charset="2"/>
              <a:buChar char="u"/>
            </a:pPr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進入教室先在留言區寫「座號＋名字」</a:t>
            </a:r>
            <a:r>
              <a:rPr lang="zh-TW" altLang="en-US" sz="4400" b="1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indent="-685800" algn="l">
              <a:lnSpc>
                <a:spcPct val="100000"/>
              </a:lnSpc>
              <a:buFont typeface="Wingdings" panose="05000000000000000000" pitchFamily="2" charset="2"/>
              <a:buChar char="u"/>
            </a:pPr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開始上課後關閉攝影機及麥克風</a:t>
            </a:r>
            <a:r>
              <a:rPr lang="zh-TW" altLang="en-US" sz="4400" b="1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indent="-685800" algn="l">
              <a:lnSpc>
                <a:spcPct val="100000"/>
              </a:lnSpc>
              <a:buFont typeface="Wingdings" panose="05000000000000000000" pitchFamily="2" charset="2"/>
              <a:buChar char="u"/>
            </a:pPr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有問題請舉手老師同意後再發言</a:t>
            </a:r>
            <a:r>
              <a:rPr lang="zh-TW" altLang="en-US" sz="4400" b="1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685800" indent="-685800" algn="l">
              <a:lnSpc>
                <a:spcPct val="100000"/>
              </a:lnSpc>
              <a:buFont typeface="Wingdings" panose="05000000000000000000" pitchFamily="2" charset="2"/>
              <a:buChar char="u"/>
            </a:pPr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專心上課不飲食，暫時離開要報告</a:t>
            </a:r>
            <a:r>
              <a:rPr lang="zh-TW" altLang="en-US" sz="4400" b="1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indent="-685800" algn="l">
              <a:lnSpc>
                <a:spcPct val="100000"/>
              </a:lnSpc>
              <a:buFont typeface="Wingdings" panose="05000000000000000000" pitchFamily="2" charset="2"/>
              <a:buChar char="u"/>
            </a:pPr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全程錄影中發言與留言請小心謹慎</a:t>
            </a:r>
            <a:r>
              <a:rPr lang="zh-TW" altLang="en-US" sz="4400" b="1" dirty="0">
                <a:solidFill>
                  <a:schemeClr val="bg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indent="-685800" algn="l">
              <a:lnSpc>
                <a:spcPct val="100000"/>
              </a:lnSpc>
              <a:buFont typeface="Wingdings" panose="05000000000000000000" pitchFamily="2" charset="2"/>
              <a:buChar char="u"/>
            </a:pPr>
            <a:endParaRPr lang="en-US" altLang="zh-TW" sz="48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ct val="100000"/>
              </a:lnSpc>
            </a:pPr>
            <a:endParaRPr lang="zh-TW" altLang="en-US" sz="4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0164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97382A-64A7-4500-BB77-500F6C5A1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74247"/>
            <a:ext cx="10515600" cy="1043538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停課第一週作業繳交情形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7F4F6B2-1BCF-482A-92CD-3A1CB6EC9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52" y="2270686"/>
            <a:ext cx="11366695" cy="45873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一頁一</a:t>
            </a:r>
            <a:r>
              <a:rPr lang="en-US" altLang="zh-TW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 </a:t>
            </a:r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：未</a:t>
            </a:r>
            <a:r>
              <a:rPr lang="en-US" altLang="zh-TW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71/</a:t>
            </a:r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en-US" altLang="zh-TW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13/</a:t>
            </a:r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en-US" altLang="zh-TW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102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每週一報：未</a:t>
            </a:r>
            <a:r>
              <a:rPr lang="en-US" altLang="zh-TW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84/</a:t>
            </a:r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en-US" altLang="zh-TW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  /</a:t>
            </a:r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en-US" altLang="zh-TW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96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自災定義分類：</a:t>
            </a:r>
            <a:r>
              <a:rPr lang="zh-TW" altLang="en-US" sz="6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</a:t>
            </a:r>
            <a:r>
              <a:rPr lang="en-US" altLang="zh-TW" sz="6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83/</a:t>
            </a:r>
            <a:r>
              <a:rPr lang="zh-TW" altLang="en-US" sz="6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en-US" altLang="zh-TW" sz="6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35/</a:t>
            </a:r>
            <a:r>
              <a:rPr lang="zh-TW" altLang="en-US" sz="6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en-US" altLang="zh-TW" sz="6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68</a:t>
            </a:r>
            <a:endParaRPr lang="en-US" altLang="zh-TW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502753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97382A-64A7-4500-BB77-500F6C5A1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081"/>
            <a:ext cx="10515600" cy="1367094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停課第二週作業完成狀態示範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7F4F6B2-1BCF-482A-92CD-3A1CB6EC9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52" y="1631852"/>
            <a:ext cx="11366695" cy="4895557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老師上傳了一些已經完成的作業供大家參考！</a:t>
            </a:r>
            <a:endParaRPr lang="en-US" altLang="zh-TW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914400">
              <a:buFont typeface="+mj-lt"/>
              <a:buAutoNum type="arabicPeriod"/>
            </a:pPr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作業呈現的方式很豐富有內容</a:t>
            </a:r>
            <a:r>
              <a:rPr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期待更多異軍突起！</a:t>
            </a:r>
            <a:endParaRPr lang="en-US" altLang="zh-TW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914400">
              <a:buFont typeface="+mj-lt"/>
              <a:buAutoNum type="arabicPeriod"/>
            </a:pPr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寒害說：選我！選我！選我！</a:t>
            </a:r>
            <a:endParaRPr lang="en-US" altLang="zh-TW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914400">
              <a:buFont typeface="+mj-lt"/>
              <a:buAutoNum type="arabicPeriod"/>
            </a:pPr>
            <a:endParaRPr lang="zh-TW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316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71A0CA-5668-4ABF-8EB9-C1FF2BADA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111"/>
            <a:ext cx="10515600" cy="101350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停課第三週作業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6B76D4-777A-400C-95B9-A13DCF4EC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336431"/>
            <a:ext cx="11816862" cy="536745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5800" b="1" dirty="0">
                <a:solidFill>
                  <a:srgbClr val="FF0000"/>
                </a:solidFill>
                <a:latin typeface="+mn-ea"/>
              </a:rPr>
              <a:t>一頁一</a:t>
            </a:r>
            <a:r>
              <a:rPr lang="en-US" altLang="zh-TW" sz="5800" b="1" dirty="0">
                <a:solidFill>
                  <a:srgbClr val="FF0000"/>
                </a:solidFill>
                <a:latin typeface="+mn-ea"/>
              </a:rPr>
              <a:t>Q </a:t>
            </a:r>
            <a:r>
              <a:rPr lang="zh-TW" altLang="en-US" sz="5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5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5400" b="1" dirty="0">
                <a:latin typeface="+mn-ea"/>
              </a:rPr>
              <a:t>課本</a:t>
            </a:r>
            <a:r>
              <a:rPr lang="en-US" altLang="zh-TW" sz="5400" b="1" dirty="0">
                <a:latin typeface="+mn-ea"/>
              </a:rPr>
              <a:t>82</a:t>
            </a:r>
            <a:r>
              <a:rPr lang="zh-TW" altLang="en-US" sz="5400" b="1" dirty="0">
                <a:latin typeface="+mn-ea"/>
              </a:rPr>
              <a:t>頁</a:t>
            </a:r>
            <a:r>
              <a:rPr lang="en-US" altLang="zh-TW" sz="5400" b="1" dirty="0">
                <a:latin typeface="+mn-ea"/>
              </a:rPr>
              <a:t>-87</a:t>
            </a:r>
            <a:r>
              <a:rPr lang="zh-TW" altLang="en-US" sz="5400" b="1" dirty="0">
                <a:latin typeface="+mn-ea"/>
              </a:rPr>
              <a:t>頁，每頁都要出一題</a:t>
            </a:r>
            <a:r>
              <a:rPr lang="zh-TW" altLang="en-US" sz="54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zh-TW" altLang="en-US" sz="5400" b="1" dirty="0">
                <a:latin typeface="+mn-ea"/>
              </a:rPr>
              <a:t>共</a:t>
            </a:r>
            <a:r>
              <a:rPr lang="en-US" altLang="zh-TW" sz="5400" b="1" dirty="0">
                <a:latin typeface="+mn-ea"/>
              </a:rPr>
              <a:t>6</a:t>
            </a:r>
            <a:r>
              <a:rPr lang="zh-TW" altLang="en-US" sz="5400" b="1" dirty="0">
                <a:latin typeface="+mn-ea"/>
              </a:rPr>
              <a:t>題。</a:t>
            </a:r>
            <a:endParaRPr lang="en-US" altLang="zh-TW" sz="5400" b="1" dirty="0">
              <a:latin typeface="+mn-ea"/>
            </a:endParaRPr>
          </a:p>
          <a:p>
            <a:pPr marL="0" indent="0">
              <a:buNone/>
            </a:pPr>
            <a:endParaRPr lang="en-US" altLang="zh-TW" sz="5400" b="1" dirty="0">
              <a:latin typeface="+mn-ea"/>
            </a:endParaRPr>
          </a:p>
          <a:p>
            <a:r>
              <a:rPr lang="zh-TW" altLang="en-US" sz="5800" b="1" dirty="0">
                <a:solidFill>
                  <a:srgbClr val="FF0000"/>
                </a:solidFill>
                <a:latin typeface="+mn-ea"/>
              </a:rPr>
              <a:t>每週一報</a:t>
            </a:r>
            <a:r>
              <a:rPr lang="zh-TW" altLang="en-US" sz="5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5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5400" b="1" dirty="0">
                <a:latin typeface="+mn-ea"/>
              </a:rPr>
              <a:t>任選一篇報導，用筆畫摘要</a:t>
            </a:r>
            <a:r>
              <a:rPr lang="en-US" altLang="zh-TW" sz="5400" b="1" dirty="0">
                <a:latin typeface="+mn-ea"/>
              </a:rPr>
              <a:t>20-30</a:t>
            </a:r>
            <a:r>
              <a:rPr lang="zh-TW" altLang="en-US" sz="5400" b="1" dirty="0">
                <a:latin typeface="+mn-ea"/>
              </a:rPr>
              <a:t>句，讀給家人聽並錄音上傳</a:t>
            </a:r>
            <a:r>
              <a:rPr lang="zh-TW" altLang="en-US" sz="5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r>
              <a:rPr lang="zh-TW" altLang="en-US" sz="43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（老師有提供範本）</a:t>
            </a:r>
            <a:endParaRPr lang="en-US" altLang="zh-TW" sz="4300" b="1" dirty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5400" b="1" dirty="0">
                <a:latin typeface="+mn-ea"/>
              </a:rPr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34370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EF9392-B3BF-4ADC-A155-EEDDF9BAF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043"/>
            <a:ext cx="10515600" cy="1154186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老師陪你寫作業時間！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14F755-9050-45D7-A5A9-AC86A7649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1" y="1406768"/>
            <a:ext cx="11099409" cy="5008099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u"/>
            </a:pPr>
            <a:r>
              <a:rPr lang="zh-TW" altLang="en-US" sz="4400" b="1" dirty="0"/>
              <a:t>老師感覺到有些同學很想完成作業</a:t>
            </a:r>
            <a:r>
              <a:rPr lang="zh-TW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zh-TW" altLang="en-US" sz="4400" b="1" dirty="0"/>
              <a:t>可是不</a:t>
            </a:r>
            <a:endParaRPr lang="en-US" altLang="zh-TW" sz="4400" b="1" dirty="0"/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4400" b="1" dirty="0"/>
              <a:t>     知道該從何開始</a:t>
            </a:r>
            <a:r>
              <a:rPr lang="zh-TW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44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u"/>
            </a:pPr>
            <a:r>
              <a:rPr lang="zh-TW" altLang="en-US" sz="4400" b="1" dirty="0"/>
              <a:t>為了幫助這群小朋友</a:t>
            </a:r>
            <a:r>
              <a:rPr lang="zh-TW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zh-TW" altLang="en-US" sz="4400" b="1" dirty="0"/>
              <a:t>老師打算將週二下午</a:t>
            </a:r>
            <a:endParaRPr lang="en-US" altLang="zh-TW" sz="44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400" b="1" dirty="0"/>
              <a:t>    14:30-15:30</a:t>
            </a:r>
            <a:r>
              <a:rPr lang="zh-TW" altLang="en-US" sz="4400" b="1" dirty="0"/>
              <a:t>的時段</a:t>
            </a:r>
            <a:r>
              <a:rPr lang="zh-TW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zh-TW" altLang="en-US" sz="4400" b="1" dirty="0"/>
              <a:t>開放為陪寫作業的時間</a:t>
            </a:r>
            <a:r>
              <a:rPr lang="zh-TW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44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u"/>
            </a:pPr>
            <a:r>
              <a:rPr lang="zh-TW" altLang="en-US" sz="4400" b="1" dirty="0"/>
              <a:t>如果你有需要就準備好作業相關用具資料</a:t>
            </a:r>
            <a:r>
              <a:rPr lang="zh-TW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endParaRPr lang="en-US" altLang="zh-TW" sz="4400" b="1" dirty="0"/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4400" b="1" dirty="0"/>
              <a:t>    依時間進入會議室來共學喔！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753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F45612-857A-4030-88FF-C7CF8B806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422"/>
            <a:ext cx="10515600" cy="5992836"/>
          </a:xfrm>
        </p:spPr>
        <p:txBody>
          <a:bodyPr>
            <a:normAutofit/>
          </a:bodyPr>
          <a:lstStyle/>
          <a:p>
            <a:pPr algn="ctr"/>
            <a:r>
              <a:rPr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輕鬆一下</a:t>
            </a:r>
            <a:br>
              <a:rPr lang="en-US" altLang="zh-TW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來玩九宮格賓果吧！</a:t>
            </a:r>
          </a:p>
        </p:txBody>
      </p:sp>
    </p:spTree>
    <p:extLst>
      <p:ext uri="{BB962C8B-B14F-4D97-AF65-F5344CB8AC3E}">
        <p14:creationId xmlns:p14="http://schemas.microsoft.com/office/powerpoint/2010/main" val="378676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0D7530-FE60-43EE-B220-6C9813958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974" y="471948"/>
            <a:ext cx="11724968" cy="6194323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u"/>
            </a:pPr>
            <a:r>
              <a:rPr lang="zh-TW" altLang="en-US" sz="6100" b="1" dirty="0">
                <a:solidFill>
                  <a:srgbClr val="0070C0"/>
                </a:solidFill>
              </a:rPr>
              <a:t>臺灣有哪些自然資源屬於能源 </a:t>
            </a:r>
            <a:endParaRPr lang="en-US" altLang="zh-TW" sz="6100" b="1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en-US" altLang="zh-TW" sz="6100" b="1" dirty="0">
                <a:solidFill>
                  <a:srgbClr val="0070C0"/>
                </a:solidFill>
              </a:rPr>
              <a:t>    </a:t>
            </a:r>
            <a:r>
              <a:rPr lang="zh-TW" altLang="en-US" sz="6100" b="1" dirty="0">
                <a:solidFill>
                  <a:srgbClr val="0070C0"/>
                </a:solidFill>
              </a:rPr>
              <a:t>資源？請舉二例</a:t>
            </a:r>
            <a:endParaRPr lang="en-US" altLang="zh-TW" sz="6100" b="1" dirty="0">
              <a:solidFill>
                <a:srgbClr val="0070C0"/>
              </a:solidFill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sz="6600" b="1" dirty="0">
                <a:solidFill>
                  <a:prstClr val="black"/>
                </a:solidFill>
              </a:rPr>
              <a:t>每年</a:t>
            </a:r>
            <a:r>
              <a:rPr lang="en-US" altLang="zh-TW" sz="6600" b="1" dirty="0">
                <a:solidFill>
                  <a:prstClr val="black"/>
                </a:solidFill>
              </a:rPr>
              <a:t>10</a:t>
            </a:r>
            <a:r>
              <a:rPr lang="zh-TW" altLang="en-US" sz="6600" b="1" dirty="0">
                <a:solidFill>
                  <a:prstClr val="black"/>
                </a:solidFill>
              </a:rPr>
              <a:t>月從北方飛來臺灣過</a:t>
            </a:r>
            <a:endParaRPr lang="en-US" altLang="zh-TW" sz="66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zh-TW" altLang="en-US" sz="6600" b="1" dirty="0">
                <a:solidFill>
                  <a:prstClr val="black"/>
                </a:solidFill>
              </a:rPr>
              <a:t>   冬的國慶鳥本名是什麼？</a:t>
            </a:r>
            <a:endParaRPr lang="en-US" altLang="zh-TW" sz="6100" b="1" dirty="0">
              <a:solidFill>
                <a:srgbClr val="0070C0"/>
              </a:solidFill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sz="6000" b="1" dirty="0">
                <a:solidFill>
                  <a:srgbClr val="0070C0"/>
                </a:solidFill>
              </a:rPr>
              <a:t>臺灣魚類資源枯竭的原因有哪</a:t>
            </a:r>
            <a:endParaRPr lang="en-US" altLang="zh-TW" sz="6000" b="1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en-US" altLang="zh-TW" sz="6000" b="1" dirty="0">
                <a:solidFill>
                  <a:srgbClr val="0070C0"/>
                </a:solidFill>
              </a:rPr>
              <a:t>    </a:t>
            </a:r>
            <a:r>
              <a:rPr lang="zh-TW" altLang="en-US" sz="6000" b="1" dirty="0">
                <a:solidFill>
                  <a:srgbClr val="0070C0"/>
                </a:solidFill>
              </a:rPr>
              <a:t>些？    請舉二例</a:t>
            </a:r>
            <a:endParaRPr lang="en-US" altLang="zh-TW" sz="6000" b="1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endParaRPr lang="en-US" altLang="zh-TW" sz="6100" b="1" dirty="0">
              <a:solidFill>
                <a:srgbClr val="0070C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3331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9A5B12-16D4-44AD-98F8-EE29C1C93662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225082" y="351693"/>
            <a:ext cx="11966912" cy="63023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zh-TW" altLang="en-US" sz="6600" b="1" dirty="0"/>
              <a:t>臺灣有哪些優越的自然條件 ？</a:t>
            </a:r>
            <a:endParaRPr lang="en-US" altLang="zh-TW" sz="6600" b="1" dirty="0"/>
          </a:p>
          <a:p>
            <a:pPr marL="0" indent="0">
              <a:buNone/>
            </a:pPr>
            <a:r>
              <a:rPr lang="en-US" altLang="zh-TW" sz="6600" b="1" dirty="0"/>
              <a:t>    </a:t>
            </a:r>
            <a:r>
              <a:rPr lang="zh-TW" altLang="en-US" sz="6600" b="1" dirty="0"/>
              <a:t>請舉二例說明</a:t>
            </a:r>
            <a:endParaRPr lang="en-US" altLang="zh-TW" sz="6600" b="1" dirty="0"/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sz="6000" b="1" dirty="0">
                <a:solidFill>
                  <a:prstClr val="black"/>
                </a:solidFill>
              </a:rPr>
              <a:t>臺灣因為哪二個因素形成各種</a:t>
            </a:r>
            <a:endParaRPr lang="en-US" altLang="zh-TW" sz="60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altLang="zh-TW" sz="6000" b="1" dirty="0">
                <a:solidFill>
                  <a:prstClr val="black"/>
                </a:solidFill>
              </a:rPr>
              <a:t>    </a:t>
            </a:r>
            <a:r>
              <a:rPr lang="zh-TW" altLang="en-US" sz="6000" b="1" dirty="0">
                <a:solidFill>
                  <a:prstClr val="black"/>
                </a:solidFill>
              </a:rPr>
              <a:t>不同森林景觀？</a:t>
            </a: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sz="5800" b="1" dirty="0">
                <a:solidFill>
                  <a:prstClr val="black"/>
                </a:solidFill>
              </a:rPr>
              <a:t>臺灣森林資源豐富多樣</a:t>
            </a:r>
            <a:r>
              <a:rPr lang="zh-TW" altLang="en-US" sz="58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，因此</a:t>
            </a:r>
            <a:endParaRPr lang="en-US" altLang="zh-TW" sz="5800" b="1" dirty="0">
              <a:solidFill>
                <a:prstClr val="black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lvl="0" indent="0">
              <a:buNone/>
            </a:pPr>
            <a:r>
              <a:rPr lang="en-US" altLang="zh-TW" sz="58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   </a:t>
            </a:r>
            <a:r>
              <a:rPr lang="zh-TW" altLang="en-US" sz="58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造就了哪一種資源</a:t>
            </a:r>
            <a:r>
              <a:rPr lang="zh-TW" altLang="en-US" sz="5800" b="1" dirty="0">
                <a:solidFill>
                  <a:prstClr val="black"/>
                </a:solidFill>
              </a:rPr>
              <a:t>？</a:t>
            </a:r>
            <a:endParaRPr lang="en-US" altLang="zh-TW" sz="58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altLang="zh-TW" sz="6600" b="1" dirty="0"/>
          </a:p>
        </p:txBody>
      </p:sp>
    </p:spTree>
    <p:extLst>
      <p:ext uri="{BB962C8B-B14F-4D97-AF65-F5344CB8AC3E}">
        <p14:creationId xmlns:p14="http://schemas.microsoft.com/office/powerpoint/2010/main" val="1635699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9A5B12-16D4-44AD-98F8-EE29C1C93662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787791" y="277837"/>
            <a:ext cx="10733649" cy="6302326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u"/>
            </a:pPr>
            <a:r>
              <a:rPr lang="zh-TW" altLang="en-US" sz="6000" b="1" dirty="0">
                <a:solidFill>
                  <a:prstClr val="black"/>
                </a:solidFill>
              </a:rPr>
              <a:t>森林資源有什麼功能？</a:t>
            </a:r>
            <a:r>
              <a:rPr lang="en-US" altLang="zh-TW" sz="6000" b="1" dirty="0">
                <a:solidFill>
                  <a:prstClr val="black"/>
                </a:solidFill>
              </a:rPr>
              <a:t>    </a:t>
            </a:r>
          </a:p>
          <a:p>
            <a:pPr marL="0" lvl="0" indent="0">
              <a:buNone/>
            </a:pPr>
            <a:r>
              <a:rPr lang="en-US" altLang="zh-TW" sz="6000" b="1" dirty="0">
                <a:solidFill>
                  <a:prstClr val="black"/>
                </a:solidFill>
              </a:rPr>
              <a:t>     </a:t>
            </a:r>
            <a:r>
              <a:rPr lang="zh-TW" altLang="en-US" sz="6000" b="1" dirty="0">
                <a:solidFill>
                  <a:prstClr val="black"/>
                </a:solidFill>
              </a:rPr>
              <a:t>請舉二例</a:t>
            </a:r>
            <a:endParaRPr lang="en-US" altLang="zh-TW" sz="5800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5800" b="1" dirty="0">
                <a:solidFill>
                  <a:srgbClr val="0070C0"/>
                </a:solidFill>
              </a:rPr>
              <a:t>臺灣哪二種資源很適合發展觀</a:t>
            </a:r>
            <a:endParaRPr lang="en-US" altLang="zh-TW" sz="5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TW" sz="5800" b="1" dirty="0">
                <a:solidFill>
                  <a:srgbClr val="0070C0"/>
                </a:solidFill>
              </a:rPr>
              <a:t>    </a:t>
            </a:r>
            <a:r>
              <a:rPr lang="zh-TW" altLang="en-US" sz="5800" b="1" dirty="0">
                <a:solidFill>
                  <a:srgbClr val="0070C0"/>
                </a:solidFill>
              </a:rPr>
              <a:t>光休閒娛樂？可是也可能造成</a:t>
            </a:r>
            <a:endParaRPr lang="en-US" altLang="zh-TW" sz="5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TW" sz="5800" b="1" dirty="0">
                <a:solidFill>
                  <a:srgbClr val="0070C0"/>
                </a:solidFill>
              </a:rPr>
              <a:t>    </a:t>
            </a:r>
            <a:r>
              <a:rPr lang="zh-TW" altLang="en-US" sz="5800" b="1" dirty="0">
                <a:solidFill>
                  <a:srgbClr val="0070C0"/>
                </a:solidFill>
              </a:rPr>
              <a:t>哪一種資源的破壞？</a:t>
            </a:r>
            <a:endParaRPr lang="en-US" altLang="zh-TW" sz="5800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5800" b="1" dirty="0"/>
              <a:t>臺灣哪一種資源其實產量不多</a:t>
            </a:r>
            <a:endParaRPr lang="en-US" altLang="zh-TW" sz="5800" b="1" dirty="0"/>
          </a:p>
          <a:p>
            <a:pPr marL="0" lvl="0" indent="0">
              <a:buNone/>
            </a:pPr>
            <a:r>
              <a:rPr lang="en-US" altLang="zh-TW" sz="5800" b="1" dirty="0"/>
              <a:t>    </a:t>
            </a:r>
            <a:r>
              <a:rPr lang="zh-TW" altLang="en-US" sz="5800" b="1" dirty="0"/>
              <a:t>或已經停產了？</a:t>
            </a:r>
          </a:p>
        </p:txBody>
      </p:sp>
    </p:spTree>
    <p:extLst>
      <p:ext uri="{BB962C8B-B14F-4D97-AF65-F5344CB8AC3E}">
        <p14:creationId xmlns:p14="http://schemas.microsoft.com/office/powerpoint/2010/main" val="2323808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432</Words>
  <Application>Microsoft Office PowerPoint</Application>
  <PresentationFormat>寬螢幕</PresentationFormat>
  <Paragraphs>49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微軟正黑體</vt:lpstr>
      <vt:lpstr>PMingLiU</vt:lpstr>
      <vt:lpstr>PMingLiU</vt:lpstr>
      <vt:lpstr>標楷體</vt:lpstr>
      <vt:lpstr>Arial</vt:lpstr>
      <vt:lpstr>Calibri</vt:lpstr>
      <vt:lpstr>Calibri Light</vt:lpstr>
      <vt:lpstr>Wingdings</vt:lpstr>
      <vt:lpstr>Office 佈景主題</vt:lpstr>
      <vt:lpstr>PowerPoint 簡報</vt:lpstr>
      <vt:lpstr>停課第一週作業繳交情形</vt:lpstr>
      <vt:lpstr>停課第二週作業完成狀態示範</vt:lpstr>
      <vt:lpstr>停課第三週作業</vt:lpstr>
      <vt:lpstr>老師陪你寫作業時間！</vt:lpstr>
      <vt:lpstr>輕鬆一下 來玩九宮格賓果吧！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taes-user</cp:lastModifiedBy>
  <cp:revision>37</cp:revision>
  <dcterms:created xsi:type="dcterms:W3CDTF">2021-05-30T00:45:28Z</dcterms:created>
  <dcterms:modified xsi:type="dcterms:W3CDTF">2021-06-02T07:05:48Z</dcterms:modified>
</cp:coreProperties>
</file>