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2" r:id="rId4"/>
    <p:sldId id="258" r:id="rId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89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27A914D-5C88-4411-A509-1091FF225AA9}"/>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97BE67D0-342A-4FAB-91DB-67736051E8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D676336A-FF10-43AA-A017-AA1169614ABC}"/>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EC68C878-DFE7-47FC-B416-490AEAADCC46}"/>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C5880EB-3755-4B85-957D-9A9C493FC752}"/>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549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352E7BB-9F13-421A-945A-38FCBC99C253}"/>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DA7D213A-16F8-46E7-A7B9-A84DE6957C4B}"/>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D44E77F-81CC-4482-990D-299AFE8A02EE}"/>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102F59FF-8104-41F0-B979-47110B908F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C12349A-6002-4AF0-B419-484BBF7D534F}"/>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450502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01BF8A5-A4B1-43D7-AAF0-3E36A583CA1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7208770-A5AB-4746-8939-5FE0B0D9342D}"/>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40A453F-A019-436A-A657-25652D53D53E}"/>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5690525E-C7BB-469A-A96B-FC6491B1949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538E76C-BDE8-4126-BDD2-CD533E719BF4}"/>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734953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CF82C1B-8094-45D5-ADED-D3A1ACBD3C8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184F39FE-528C-41F4-BBBB-5608AD535ADA}"/>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FB46298-C8DA-4142-810E-3B97E686CCF6}"/>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0B3AE748-734C-4C55-B987-DC59155C836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6BD232E-2669-4D12-AFE7-85E41F524201}"/>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99186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7EA8B1D-5753-4EDA-BFCB-6C0819B33032}"/>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8E6D2304-5BC3-4D6A-86B4-04EAE12D8B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1970FA19-A039-421F-8A75-EFDDC2785083}"/>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92A7B656-19A2-48F4-AA2E-BD6701A457D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71A4B89-46EF-45A3-8D2E-976E927E5C97}"/>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16578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A05DD61-4CC5-4023-BC3D-03A0C3EAFFFF}"/>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E2F0EE0-21C4-4C43-BD0F-754D5B9311C7}"/>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25FCE32E-4148-40D4-A3A2-CF392D74D456}"/>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0A82D37F-5F6D-4B5B-8870-94771F97675D}"/>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6" name="頁尾版面配置區 5">
            <a:extLst>
              <a:ext uri="{FF2B5EF4-FFF2-40B4-BE49-F238E27FC236}">
                <a16:creationId xmlns:a16="http://schemas.microsoft.com/office/drawing/2014/main" id="{4AB8468B-A3F2-4206-B257-CA4059A0513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5E2417C-65B8-4060-A225-54398CCE8827}"/>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96963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CEB9A5-A023-4DD5-A12D-843E8659441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41BC47CD-00BC-47C3-89D3-ECE9FCEFB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1A6BEEDE-4CFE-40D7-B3B5-C4ACDBE21D57}"/>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A53740B0-B606-4014-AE19-6BEF5C2A7B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224B7811-14A7-469C-8D95-F35FEF42C99F}"/>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68B0FC5A-F467-4990-9D4E-AD4D78AFB7C9}"/>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8" name="頁尾版面配置區 7">
            <a:extLst>
              <a:ext uri="{FF2B5EF4-FFF2-40B4-BE49-F238E27FC236}">
                <a16:creationId xmlns:a16="http://schemas.microsoft.com/office/drawing/2014/main" id="{6BA8D8EF-20A6-42EA-9C63-A8B06837E8C4}"/>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7DB3A452-E61A-49B1-8BFD-6C16DAFD2E75}"/>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350406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E9A8EF-81B9-4B2A-AA74-288E5E823275}"/>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00AA945F-A62E-40EA-84C2-ECA303A80EA7}"/>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4" name="頁尾版面配置區 3">
            <a:extLst>
              <a:ext uri="{FF2B5EF4-FFF2-40B4-BE49-F238E27FC236}">
                <a16:creationId xmlns:a16="http://schemas.microsoft.com/office/drawing/2014/main" id="{236ADDA6-4E16-4538-BE33-CC2FDA3815A9}"/>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EC2D5A16-254F-4229-96C3-D0875BA3D914}"/>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99220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F44B18F-BB7F-44F5-8430-1EEEEC772602}"/>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3" name="頁尾版面配置區 2">
            <a:extLst>
              <a:ext uri="{FF2B5EF4-FFF2-40B4-BE49-F238E27FC236}">
                <a16:creationId xmlns:a16="http://schemas.microsoft.com/office/drawing/2014/main" id="{F3B57BBC-63E4-45CA-98E5-5D1B8463C2ED}"/>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8F8957F8-3C8D-460D-866A-AC9E3F6B3275}"/>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87336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3C25552-DEDB-45C2-AED0-FA18E438EB07}"/>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B0388637-8B4F-49BB-92D9-05DD9AAF06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FF58856-0243-4317-866E-A46766F86A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57247ABE-17BA-4749-A1D2-4FC26354C910}"/>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6" name="頁尾版面配置區 5">
            <a:extLst>
              <a:ext uri="{FF2B5EF4-FFF2-40B4-BE49-F238E27FC236}">
                <a16:creationId xmlns:a16="http://schemas.microsoft.com/office/drawing/2014/main" id="{5AEE71B0-9521-4730-AD05-36DDA88600D5}"/>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4164898-FF27-4DE6-AE69-947874599AFD}"/>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339140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5431A7-B950-4787-A11A-F6C0D5733C6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5F70DDF-9CBB-43FC-929C-9E71D9F0A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B27C3D8-2EE7-4372-BEA8-682BBDEBB4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3CA4C6C5-B356-443A-8A05-09C19470FD0E}"/>
              </a:ext>
            </a:extLst>
          </p:cNvPr>
          <p:cNvSpPr>
            <a:spLocks noGrp="1"/>
          </p:cNvSpPr>
          <p:nvPr>
            <p:ph type="dt" sz="half" idx="10"/>
          </p:nvPr>
        </p:nvSpPr>
        <p:spPr/>
        <p:txBody>
          <a:bodyPr/>
          <a:lstStyle/>
          <a:p>
            <a:fld id="{BDB1A5A8-CD33-49B0-9348-C8D6351BA674}" type="datetimeFigureOut">
              <a:rPr lang="zh-TW" altLang="en-US" smtClean="0"/>
              <a:t>2021/5/20</a:t>
            </a:fld>
            <a:endParaRPr lang="zh-TW" altLang="en-US"/>
          </a:p>
        </p:txBody>
      </p:sp>
      <p:sp>
        <p:nvSpPr>
          <p:cNvPr id="6" name="頁尾版面配置區 5">
            <a:extLst>
              <a:ext uri="{FF2B5EF4-FFF2-40B4-BE49-F238E27FC236}">
                <a16:creationId xmlns:a16="http://schemas.microsoft.com/office/drawing/2014/main" id="{B4E2C1B4-7BF0-4B70-B9F3-3EEFB9FF8B5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4B9AFD2-0E6F-4E32-9E75-70D44534BC39}"/>
              </a:ext>
            </a:extLst>
          </p:cNvPr>
          <p:cNvSpPr>
            <a:spLocks noGrp="1"/>
          </p:cNvSpPr>
          <p:nvPr>
            <p:ph type="sldNum" sz="quarter" idx="12"/>
          </p:nvPr>
        </p:nvSpPr>
        <p:spPr/>
        <p:txBody>
          <a:body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149738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793B0909-566D-4CBE-B750-F304F27A7A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1409E986-B06B-4787-8D25-731B1A3AE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1D563B2-50B2-42C7-9D7B-3033BD285B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1A5A8-CD33-49B0-9348-C8D6351BA674}" type="datetimeFigureOut">
              <a:rPr lang="zh-TW" altLang="en-US" smtClean="0"/>
              <a:t>2021/5/20</a:t>
            </a:fld>
            <a:endParaRPr lang="zh-TW" altLang="en-US"/>
          </a:p>
        </p:txBody>
      </p:sp>
      <p:sp>
        <p:nvSpPr>
          <p:cNvPr id="5" name="頁尾版面配置區 4">
            <a:extLst>
              <a:ext uri="{FF2B5EF4-FFF2-40B4-BE49-F238E27FC236}">
                <a16:creationId xmlns:a16="http://schemas.microsoft.com/office/drawing/2014/main" id="{F2C4F94B-A015-4265-9F83-7A4523A395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6E98DC1-8550-4412-B1A9-493E60E634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84AEF-F31D-40E1-8FF2-08AB473F6EF8}" type="slidenum">
              <a:rPr lang="zh-TW" altLang="en-US" smtClean="0"/>
              <a:t>‹#›</a:t>
            </a:fld>
            <a:endParaRPr lang="zh-TW" altLang="en-US"/>
          </a:p>
        </p:txBody>
      </p:sp>
    </p:spTree>
    <p:extLst>
      <p:ext uri="{BB962C8B-B14F-4D97-AF65-F5344CB8AC3E}">
        <p14:creationId xmlns:p14="http://schemas.microsoft.com/office/powerpoint/2010/main" val="2448645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5D9BB51-44EF-47AA-869C-3C354B0D6288}"/>
              </a:ext>
            </a:extLst>
          </p:cNvPr>
          <p:cNvSpPr>
            <a:spLocks noGrp="1"/>
          </p:cNvSpPr>
          <p:nvPr>
            <p:ph type="title"/>
          </p:nvPr>
        </p:nvSpPr>
        <p:spPr>
          <a:xfrm>
            <a:off x="601133" y="76201"/>
            <a:ext cx="10989734" cy="1074208"/>
          </a:xfrm>
        </p:spPr>
        <p:txBody>
          <a:bodyPr>
            <a:normAutofit/>
          </a:bodyPr>
          <a:lstStyle/>
          <a:p>
            <a:pPr algn="ctr"/>
            <a:r>
              <a:rPr lang="zh-TW" altLang="en-US" sz="5400" b="1" dirty="0">
                <a:solidFill>
                  <a:srgbClr val="7030A0"/>
                </a:solidFill>
                <a:latin typeface="標楷體" panose="03000509000000000000" pitchFamily="65" charset="-120"/>
                <a:ea typeface="標楷體" panose="03000509000000000000" pitchFamily="65" charset="-120"/>
              </a:rPr>
              <a:t>你知道哪些自然災害呢</a:t>
            </a:r>
            <a:r>
              <a:rPr lang="en-US" altLang="zh-TW" sz="5400" b="1" dirty="0">
                <a:solidFill>
                  <a:srgbClr val="7030A0"/>
                </a:solidFill>
                <a:latin typeface="標楷體" panose="03000509000000000000" pitchFamily="65" charset="-120"/>
                <a:ea typeface="標楷體" panose="03000509000000000000" pitchFamily="65" charset="-120"/>
              </a:rPr>
              <a:t>?</a:t>
            </a:r>
            <a:endParaRPr lang="zh-TW" altLang="en-US" sz="5400" b="1" dirty="0">
              <a:solidFill>
                <a:srgbClr val="7030A0"/>
              </a:solidFill>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EB657F24-2756-478B-85C8-0A1ADB55E47D}"/>
              </a:ext>
            </a:extLst>
          </p:cNvPr>
          <p:cNvSpPr>
            <a:spLocks noGrp="1"/>
          </p:cNvSpPr>
          <p:nvPr>
            <p:ph idx="1"/>
          </p:nvPr>
        </p:nvSpPr>
        <p:spPr>
          <a:xfrm>
            <a:off x="338667" y="1388534"/>
            <a:ext cx="5960533" cy="5181600"/>
          </a:xfrm>
        </p:spPr>
        <p:txBody>
          <a:bodyPr/>
          <a:lstStyle/>
          <a:p>
            <a:r>
              <a:rPr lang="zh-TW" altLang="en-US" sz="4000" b="1" dirty="0">
                <a:solidFill>
                  <a:srgbClr val="0070C0"/>
                </a:solidFill>
                <a:latin typeface="標楷體" panose="03000509000000000000" pitchFamily="65" charset="-120"/>
                <a:ea typeface="標楷體" panose="03000509000000000000" pitchFamily="65" charset="-120"/>
              </a:rPr>
              <a:t>請利用右邊的格式寫出</a:t>
            </a:r>
            <a:r>
              <a:rPr lang="en-US" altLang="zh-TW" sz="4000" b="1" dirty="0">
                <a:solidFill>
                  <a:srgbClr val="0070C0"/>
                </a:solidFill>
                <a:latin typeface="標楷體" panose="03000509000000000000" pitchFamily="65" charset="-120"/>
                <a:ea typeface="標楷體" panose="03000509000000000000" pitchFamily="65" charset="-120"/>
              </a:rPr>
              <a:t>8</a:t>
            </a:r>
            <a:r>
              <a:rPr lang="zh-TW" altLang="en-US" sz="4000" b="1" dirty="0">
                <a:solidFill>
                  <a:srgbClr val="0070C0"/>
                </a:solidFill>
                <a:latin typeface="標楷體" panose="03000509000000000000" pitchFamily="65" charset="-120"/>
                <a:ea typeface="標楷體" panose="03000509000000000000" pitchFamily="65" charset="-120"/>
              </a:rPr>
              <a:t>個你知道的自然災害名稱。</a:t>
            </a:r>
            <a:endParaRPr lang="en-US" altLang="zh-TW" sz="4000" b="1" dirty="0">
              <a:solidFill>
                <a:srgbClr val="0070C0"/>
              </a:solidFill>
              <a:latin typeface="標楷體" panose="03000509000000000000" pitchFamily="65" charset="-120"/>
              <a:ea typeface="標楷體" panose="03000509000000000000" pitchFamily="65" charset="-120"/>
            </a:endParaRPr>
          </a:p>
          <a:p>
            <a:r>
              <a:rPr lang="zh-TW" altLang="en-US" sz="4000" b="1" dirty="0">
                <a:solidFill>
                  <a:srgbClr val="00B050"/>
                </a:solidFill>
                <a:latin typeface="標楷體" panose="03000509000000000000" pitchFamily="65" charset="-120"/>
                <a:ea typeface="標楷體" panose="03000509000000000000" pitchFamily="65" charset="-120"/>
              </a:rPr>
              <a:t>課本提到的自然災害不列入計算喔！例如：地震、颱風等。</a:t>
            </a:r>
          </a:p>
          <a:p>
            <a:r>
              <a:rPr lang="zh-TW" altLang="en-US" sz="4000" b="1" dirty="0">
                <a:latin typeface="標楷體" panose="03000509000000000000" pitchFamily="65" charset="-120"/>
                <a:ea typeface="標楷體" panose="03000509000000000000" pitchFamily="65" charset="-120"/>
              </a:rPr>
              <a:t>想不出來的話可以問家人或上網查喔！</a:t>
            </a:r>
          </a:p>
        </p:txBody>
      </p:sp>
      <p:graphicFrame>
        <p:nvGraphicFramePr>
          <p:cNvPr id="5" name="表格 4">
            <a:extLst>
              <a:ext uri="{FF2B5EF4-FFF2-40B4-BE49-F238E27FC236}">
                <a16:creationId xmlns:a16="http://schemas.microsoft.com/office/drawing/2014/main" id="{254E5F7C-0E1E-4194-8A8A-49E43ECE2F45}"/>
              </a:ext>
            </a:extLst>
          </p:cNvPr>
          <p:cNvGraphicFramePr>
            <a:graphicFrameLocks noGrp="1"/>
          </p:cNvGraphicFramePr>
          <p:nvPr>
            <p:extLst>
              <p:ext uri="{D42A27DB-BD31-4B8C-83A1-F6EECF244321}">
                <p14:modId xmlns:p14="http://schemas.microsoft.com/office/powerpoint/2010/main" val="217381740"/>
              </p:ext>
            </p:extLst>
          </p:nvPr>
        </p:nvGraphicFramePr>
        <p:xfrm>
          <a:off x="6637867" y="1388534"/>
          <a:ext cx="5215466" cy="5181600"/>
        </p:xfrm>
        <a:graphic>
          <a:graphicData uri="http://schemas.openxmlformats.org/drawingml/2006/table">
            <a:tbl>
              <a:tblPr firstRow="1" bandRow="1">
                <a:tableStyleId>{5C22544A-7EE6-4342-B048-85BDC9FD1C3A}</a:tableStyleId>
              </a:tblPr>
              <a:tblGrid>
                <a:gridCol w="2607733">
                  <a:extLst>
                    <a:ext uri="{9D8B030D-6E8A-4147-A177-3AD203B41FA5}">
                      <a16:colId xmlns:a16="http://schemas.microsoft.com/office/drawing/2014/main" val="2719570016"/>
                    </a:ext>
                  </a:extLst>
                </a:gridCol>
                <a:gridCol w="2607733">
                  <a:extLst>
                    <a:ext uri="{9D8B030D-6E8A-4147-A177-3AD203B41FA5}">
                      <a16:colId xmlns:a16="http://schemas.microsoft.com/office/drawing/2014/main" val="2571001926"/>
                    </a:ext>
                  </a:extLst>
                </a:gridCol>
              </a:tblGrid>
              <a:tr h="129540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1673019"/>
                  </a:ext>
                </a:extLst>
              </a:tr>
              <a:tr h="1295400">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95757"/>
                  </a:ext>
                </a:extLst>
              </a:tr>
              <a:tr h="1295400">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9778132"/>
                  </a:ext>
                </a:extLst>
              </a:tr>
              <a:tr h="1295400">
                <a:tc>
                  <a:txBody>
                    <a:bodyPr/>
                    <a:lstStyle/>
                    <a:p>
                      <a:endParaRPr lang="zh-TW"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4586421"/>
                  </a:ext>
                </a:extLst>
              </a:tr>
            </a:tbl>
          </a:graphicData>
        </a:graphic>
      </p:graphicFrame>
    </p:spTree>
    <p:extLst>
      <p:ext uri="{BB962C8B-B14F-4D97-AF65-F5344CB8AC3E}">
        <p14:creationId xmlns:p14="http://schemas.microsoft.com/office/powerpoint/2010/main" val="2122878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4C6F18-4BD2-4181-972C-875B8EE159F9}"/>
              </a:ext>
            </a:extLst>
          </p:cNvPr>
          <p:cNvSpPr>
            <a:spLocks noGrp="1"/>
          </p:cNvSpPr>
          <p:nvPr>
            <p:ph type="title"/>
          </p:nvPr>
        </p:nvSpPr>
        <p:spPr>
          <a:xfrm>
            <a:off x="838200" y="0"/>
            <a:ext cx="10515600" cy="1167078"/>
          </a:xfrm>
        </p:spPr>
        <p:txBody>
          <a:bodyPr>
            <a:normAutofit/>
          </a:bodyPr>
          <a:lstStyle/>
          <a:p>
            <a:pPr algn="ctr"/>
            <a:r>
              <a:rPr lang="zh-TW" altLang="en-US" sz="6000" b="1" dirty="0">
                <a:solidFill>
                  <a:srgbClr val="FF0000"/>
                </a:solidFill>
                <a:latin typeface="標楷體" panose="03000509000000000000" pitchFamily="65" charset="-120"/>
                <a:ea typeface="標楷體" panose="03000509000000000000" pitchFamily="65" charset="-120"/>
              </a:rPr>
              <a:t>臺灣的自然災害</a:t>
            </a:r>
          </a:p>
        </p:txBody>
      </p:sp>
      <p:sp>
        <p:nvSpPr>
          <p:cNvPr id="3" name="內容版面配置區 2">
            <a:extLst>
              <a:ext uri="{FF2B5EF4-FFF2-40B4-BE49-F238E27FC236}">
                <a16:creationId xmlns:a16="http://schemas.microsoft.com/office/drawing/2014/main" id="{DF56B40D-407E-49AE-B9FE-9BA1213DAA30}"/>
              </a:ext>
            </a:extLst>
          </p:cNvPr>
          <p:cNvSpPr>
            <a:spLocks noGrp="1"/>
          </p:cNvSpPr>
          <p:nvPr>
            <p:ph idx="1"/>
          </p:nvPr>
        </p:nvSpPr>
        <p:spPr>
          <a:xfrm>
            <a:off x="491066" y="1219202"/>
            <a:ext cx="11446934" cy="5350932"/>
          </a:xfrm>
        </p:spPr>
        <p:txBody>
          <a:bodyPr>
            <a:normAutofit lnSpcReduction="10000"/>
          </a:bodyPr>
          <a:lstStyle/>
          <a:p>
            <a:r>
              <a:rPr lang="zh-TW" altLang="en-US" sz="5400" dirty="0"/>
              <a:t>請以</a:t>
            </a:r>
            <a:r>
              <a:rPr lang="zh-TW" altLang="en-US" sz="5400" b="1" dirty="0">
                <a:solidFill>
                  <a:srgbClr val="FF0000"/>
                </a:solidFill>
                <a:latin typeface="標楷體" panose="03000509000000000000" pitchFamily="65" charset="-120"/>
                <a:ea typeface="標楷體" panose="03000509000000000000" pitchFamily="65" charset="-120"/>
              </a:rPr>
              <a:t>自然災害</a:t>
            </a:r>
            <a:r>
              <a:rPr lang="zh-TW" altLang="en-US" sz="5400" dirty="0"/>
              <a:t>為關鍵字上網搜尋</a:t>
            </a:r>
            <a:endParaRPr lang="en-US" altLang="zh-TW" sz="5400" dirty="0"/>
          </a:p>
          <a:p>
            <a:r>
              <a:rPr lang="zh-TW" altLang="en-US" sz="5400" dirty="0"/>
              <a:t>資料來源：</a:t>
            </a:r>
            <a:r>
              <a:rPr lang="en-US" altLang="zh-TW" sz="5400" dirty="0">
                <a:latin typeface="標楷體" panose="03000509000000000000" pitchFamily="65" charset="-120"/>
                <a:ea typeface="標楷體" panose="03000509000000000000" pitchFamily="65" charset="-120"/>
              </a:rPr>
              <a:t>1.</a:t>
            </a:r>
            <a:r>
              <a:rPr lang="zh-TW" altLang="en-US" sz="5400" b="1" dirty="0">
                <a:solidFill>
                  <a:srgbClr val="FF0000"/>
                </a:solidFill>
                <a:latin typeface="標楷體" panose="03000509000000000000" pitchFamily="65" charset="-120"/>
                <a:ea typeface="標楷體" panose="03000509000000000000" pitchFamily="65" charset="-120"/>
              </a:rPr>
              <a:t>維基百科</a:t>
            </a:r>
            <a:endParaRPr lang="en-US" altLang="zh-TW" sz="5400" b="1" dirty="0">
              <a:solidFill>
                <a:srgbClr val="FF0000"/>
              </a:solidFill>
              <a:latin typeface="標楷體" panose="03000509000000000000" pitchFamily="65" charset="-120"/>
              <a:ea typeface="標楷體" panose="03000509000000000000" pitchFamily="65" charset="-120"/>
            </a:endParaRPr>
          </a:p>
          <a:p>
            <a:pPr marL="0" indent="0">
              <a:buNone/>
            </a:pPr>
            <a:r>
              <a:rPr lang="en-US" altLang="zh-TW" sz="5400" b="1" dirty="0">
                <a:solidFill>
                  <a:srgbClr val="FF0000"/>
                </a:solidFill>
                <a:latin typeface="標楷體" panose="03000509000000000000" pitchFamily="65" charset="-120"/>
                <a:ea typeface="標楷體" panose="03000509000000000000" pitchFamily="65" charset="-120"/>
              </a:rPr>
              <a:t>           </a:t>
            </a:r>
            <a:r>
              <a:rPr lang="en-US" altLang="zh-TW" sz="5400" b="1" dirty="0">
                <a:latin typeface="標楷體" panose="03000509000000000000" pitchFamily="65" charset="-120"/>
                <a:ea typeface="標楷體" panose="03000509000000000000" pitchFamily="65" charset="-120"/>
              </a:rPr>
              <a:t>2.</a:t>
            </a:r>
            <a:r>
              <a:rPr lang="zh-TW" altLang="en-US" sz="5400" b="1" dirty="0">
                <a:solidFill>
                  <a:srgbClr val="FF0000"/>
                </a:solidFill>
                <a:latin typeface="標楷體" panose="03000509000000000000" pitchFamily="65" charset="-120"/>
                <a:ea typeface="標楷體" panose="03000509000000000000" pitchFamily="65" charset="-120"/>
              </a:rPr>
              <a:t>央氣象局</a:t>
            </a:r>
            <a:r>
              <a:rPr lang="zh-TW" altLang="en-US" sz="4400" b="1" dirty="0">
                <a:solidFill>
                  <a:srgbClr val="FF3399"/>
                </a:solidFill>
                <a:latin typeface="標楷體" panose="03000509000000000000" pitchFamily="65" charset="-120"/>
                <a:ea typeface="標楷體" panose="03000509000000000000" pitchFamily="65" charset="-120"/>
              </a:rPr>
              <a:t>（防災教育）</a:t>
            </a:r>
            <a:endParaRPr lang="en-US" altLang="zh-TW" sz="4400" b="1" dirty="0">
              <a:solidFill>
                <a:srgbClr val="FF3399"/>
              </a:solidFill>
              <a:latin typeface="標楷體" panose="03000509000000000000" pitchFamily="65" charset="-120"/>
              <a:ea typeface="標楷體" panose="03000509000000000000" pitchFamily="65" charset="-120"/>
            </a:endParaRPr>
          </a:p>
          <a:p>
            <a:r>
              <a:rPr lang="zh-TW" altLang="en-US" sz="5400" b="1" dirty="0">
                <a:solidFill>
                  <a:srgbClr val="00B050"/>
                </a:solidFill>
                <a:latin typeface="標楷體" panose="03000509000000000000" pitchFamily="65" charset="-120"/>
                <a:ea typeface="標楷體" panose="03000509000000000000" pitchFamily="65" charset="-120"/>
              </a:rPr>
              <a:t>請將你寫的</a:t>
            </a:r>
            <a:r>
              <a:rPr lang="en-US" altLang="zh-TW" sz="5400" b="1" dirty="0">
                <a:solidFill>
                  <a:srgbClr val="00B050"/>
                </a:solidFill>
                <a:latin typeface="標楷體" panose="03000509000000000000" pitchFamily="65" charset="-120"/>
                <a:ea typeface="標楷體" panose="03000509000000000000" pitchFamily="65" charset="-120"/>
              </a:rPr>
              <a:t>8</a:t>
            </a:r>
            <a:r>
              <a:rPr lang="zh-TW" altLang="en-US" sz="5400" b="1" dirty="0">
                <a:solidFill>
                  <a:srgbClr val="00B050"/>
                </a:solidFill>
                <a:latin typeface="標楷體" panose="03000509000000000000" pitchFamily="65" charset="-120"/>
                <a:ea typeface="標楷體" panose="03000509000000000000" pitchFamily="65" charset="-120"/>
              </a:rPr>
              <a:t>個自然災害和維基百科或中央氣象局的資料核對是否正確再進行下一個任務？</a:t>
            </a:r>
            <a:endParaRPr lang="en-US" altLang="zh-TW" sz="5400" b="1" dirty="0">
              <a:solidFill>
                <a:srgbClr val="00B050"/>
              </a:solidFill>
              <a:latin typeface="標楷體" panose="03000509000000000000" pitchFamily="65" charset="-120"/>
              <a:ea typeface="標楷體" panose="03000509000000000000" pitchFamily="65" charset="-120"/>
            </a:endParaRPr>
          </a:p>
          <a:p>
            <a:pPr marL="0" indent="0">
              <a:buNone/>
            </a:pPr>
            <a:r>
              <a:rPr lang="zh-TW" altLang="en-US" sz="5400" b="1" dirty="0">
                <a:solidFill>
                  <a:srgbClr val="00B050"/>
                </a:solidFill>
                <a:latin typeface="標楷體" panose="03000509000000000000" pitchFamily="65" charset="-120"/>
                <a:ea typeface="標楷體" panose="03000509000000000000" pitchFamily="65" charset="-120"/>
              </a:rPr>
              <a:t>（有錯者要修正補齊</a:t>
            </a:r>
            <a:r>
              <a:rPr lang="en-US" altLang="zh-TW" sz="5400" b="1" dirty="0">
                <a:solidFill>
                  <a:srgbClr val="00B050"/>
                </a:solidFill>
                <a:latin typeface="標楷體" panose="03000509000000000000" pitchFamily="65" charset="-120"/>
                <a:ea typeface="標楷體" panose="03000509000000000000" pitchFamily="65" charset="-120"/>
              </a:rPr>
              <a:t>8</a:t>
            </a:r>
            <a:r>
              <a:rPr lang="zh-TW" altLang="en-US" sz="5400" b="1" dirty="0">
                <a:solidFill>
                  <a:srgbClr val="00B050"/>
                </a:solidFill>
                <a:latin typeface="標楷體" panose="03000509000000000000" pitchFamily="65" charset="-120"/>
                <a:ea typeface="標楷體" panose="03000509000000000000" pitchFamily="65" charset="-120"/>
              </a:rPr>
              <a:t>個）</a:t>
            </a:r>
            <a:endParaRPr lang="en-US" altLang="zh-TW" sz="5400" b="1" dirty="0">
              <a:solidFill>
                <a:srgbClr val="00B050"/>
              </a:solidFill>
              <a:latin typeface="標楷體" panose="03000509000000000000" pitchFamily="65" charset="-120"/>
              <a:ea typeface="標楷體" panose="03000509000000000000" pitchFamily="65" charset="-120"/>
            </a:endParaRPr>
          </a:p>
          <a:p>
            <a:endParaRPr lang="en-US" altLang="zh-TW" sz="4400" b="1" dirty="0">
              <a:solidFill>
                <a:srgbClr val="00B050"/>
              </a:solidFill>
              <a:latin typeface="標楷體" panose="03000509000000000000" pitchFamily="65" charset="-120"/>
              <a:ea typeface="標楷體" panose="03000509000000000000" pitchFamily="65" charset="-120"/>
            </a:endParaRPr>
          </a:p>
          <a:p>
            <a:endParaRPr lang="en-US" altLang="zh-TW" sz="4400" b="1" dirty="0">
              <a:solidFill>
                <a:srgbClr val="00B05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913748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DF3E1F9-C8D3-48AC-9403-57413E2868CD}"/>
              </a:ext>
            </a:extLst>
          </p:cNvPr>
          <p:cNvSpPr>
            <a:spLocks noGrp="1"/>
          </p:cNvSpPr>
          <p:nvPr>
            <p:ph type="title"/>
          </p:nvPr>
        </p:nvSpPr>
        <p:spPr>
          <a:xfrm>
            <a:off x="838200" y="135467"/>
            <a:ext cx="10515600" cy="1066801"/>
          </a:xfrm>
        </p:spPr>
        <p:txBody>
          <a:bodyPr>
            <a:normAutofit/>
          </a:bodyPr>
          <a:lstStyle/>
          <a:p>
            <a:r>
              <a:rPr lang="zh-TW" altLang="en-US" sz="5400" b="1" dirty="0">
                <a:solidFill>
                  <a:srgbClr val="FF0000"/>
                </a:solidFill>
                <a:latin typeface="標楷體" panose="03000509000000000000" pitchFamily="65" charset="-120"/>
                <a:ea typeface="標楷體" panose="03000509000000000000" pitchFamily="65" charset="-120"/>
              </a:rPr>
              <a:t>作業二：摘要與整理資料</a:t>
            </a:r>
          </a:p>
        </p:txBody>
      </p:sp>
      <p:sp>
        <p:nvSpPr>
          <p:cNvPr id="3" name="內容版面配置區 2">
            <a:extLst>
              <a:ext uri="{FF2B5EF4-FFF2-40B4-BE49-F238E27FC236}">
                <a16:creationId xmlns:a16="http://schemas.microsoft.com/office/drawing/2014/main" id="{DD948BD4-DF7B-4EF8-A1C1-63CA8F6BCE7E}"/>
              </a:ext>
            </a:extLst>
          </p:cNvPr>
          <p:cNvSpPr>
            <a:spLocks noGrp="1"/>
          </p:cNvSpPr>
          <p:nvPr>
            <p:ph idx="1"/>
          </p:nvPr>
        </p:nvSpPr>
        <p:spPr>
          <a:xfrm>
            <a:off x="508000" y="1202268"/>
            <a:ext cx="11277600" cy="5232399"/>
          </a:xfrm>
        </p:spPr>
        <p:txBody>
          <a:bodyPr>
            <a:normAutofit lnSpcReduction="10000"/>
          </a:bodyPr>
          <a:lstStyle/>
          <a:p>
            <a:pPr lvl="0"/>
            <a:r>
              <a:rPr lang="zh-TW" altLang="en-US" sz="5400" b="1" dirty="0">
                <a:solidFill>
                  <a:srgbClr val="FF3399"/>
                </a:solidFill>
                <a:latin typeface="標楷體" panose="03000509000000000000" pitchFamily="65" charset="-120"/>
                <a:ea typeface="標楷體" panose="03000509000000000000" pitchFamily="65" charset="-120"/>
              </a:rPr>
              <a:t>利用網路進行資料查詢，將下列問題重點整理出來。</a:t>
            </a:r>
            <a:endParaRPr lang="en-US" altLang="zh-TW" sz="5400" b="1" dirty="0">
              <a:solidFill>
                <a:srgbClr val="FF3399"/>
              </a:solidFill>
              <a:latin typeface="標楷體" panose="03000509000000000000" pitchFamily="65" charset="-120"/>
              <a:ea typeface="標楷體" panose="03000509000000000000" pitchFamily="65" charset="-120"/>
            </a:endParaRPr>
          </a:p>
          <a:p>
            <a:pPr lvl="0"/>
            <a:r>
              <a:rPr lang="zh-TW" altLang="en-US" sz="5400" b="1" dirty="0">
                <a:solidFill>
                  <a:srgbClr val="7030A0"/>
                </a:solidFill>
                <a:latin typeface="標楷體" panose="03000509000000000000" pitchFamily="65" charset="-120"/>
                <a:ea typeface="標楷體" panose="03000509000000000000" pitchFamily="65" charset="-120"/>
              </a:rPr>
              <a:t>自然災害的定義是什麼？</a:t>
            </a:r>
            <a:endParaRPr lang="en-US" altLang="zh-TW" sz="5400" b="1" dirty="0">
              <a:solidFill>
                <a:srgbClr val="7030A0"/>
              </a:solidFill>
              <a:latin typeface="標楷體" panose="03000509000000000000" pitchFamily="65" charset="-120"/>
              <a:ea typeface="標楷體" panose="03000509000000000000" pitchFamily="65" charset="-120"/>
            </a:endParaRPr>
          </a:p>
          <a:p>
            <a:pPr lvl="0"/>
            <a:r>
              <a:rPr lang="zh-TW" altLang="en-US" sz="5400" b="1" dirty="0">
                <a:solidFill>
                  <a:srgbClr val="0070C0"/>
                </a:solidFill>
                <a:latin typeface="標楷體" panose="03000509000000000000" pitchFamily="65" charset="-120"/>
                <a:ea typeface="標楷體" panose="03000509000000000000" pitchFamily="65" charset="-120"/>
              </a:rPr>
              <a:t>請將課本內和你寫的</a:t>
            </a:r>
            <a:r>
              <a:rPr lang="en-US" altLang="zh-TW" sz="5400" b="1" dirty="0">
                <a:solidFill>
                  <a:srgbClr val="0070C0"/>
                </a:solidFill>
                <a:latin typeface="標楷體" panose="03000509000000000000" pitchFamily="65" charset="-120"/>
                <a:ea typeface="標楷體" panose="03000509000000000000" pitchFamily="65" charset="-120"/>
              </a:rPr>
              <a:t>8</a:t>
            </a:r>
            <a:r>
              <a:rPr lang="zh-TW" altLang="en-US" sz="5400" b="1" dirty="0">
                <a:solidFill>
                  <a:srgbClr val="0070C0"/>
                </a:solidFill>
                <a:latin typeface="標楷體" panose="03000509000000000000" pitchFamily="65" charset="-120"/>
                <a:ea typeface="標楷體" panose="03000509000000000000" pitchFamily="65" charset="-120"/>
              </a:rPr>
              <a:t>個自然災害進行分類</a:t>
            </a:r>
            <a:r>
              <a:rPr lang="en-US" altLang="zh-TW" sz="5400" b="1" dirty="0">
                <a:solidFill>
                  <a:srgbClr val="0070C0"/>
                </a:solidFill>
                <a:latin typeface="標楷體" panose="03000509000000000000" pitchFamily="65" charset="-120"/>
                <a:ea typeface="標楷體" panose="03000509000000000000" pitchFamily="65" charset="-120"/>
              </a:rPr>
              <a:t>?</a:t>
            </a:r>
          </a:p>
          <a:p>
            <a:pPr lvl="0"/>
            <a:r>
              <a:rPr lang="zh-TW" altLang="en-US" sz="3600" dirty="0">
                <a:latin typeface="標楷體" panose="03000509000000000000" pitchFamily="65" charset="-120"/>
                <a:ea typeface="標楷體" panose="03000509000000000000" pitchFamily="65" charset="-120"/>
              </a:rPr>
              <a:t>請自行設計摘要方式或參考下一張簡報提供的範本。 </a:t>
            </a:r>
            <a:endParaRPr lang="en-US" altLang="zh-TW" sz="3600" dirty="0">
              <a:latin typeface="標楷體" panose="03000509000000000000" pitchFamily="65" charset="-120"/>
              <a:ea typeface="標楷體" panose="03000509000000000000" pitchFamily="65" charset="-120"/>
            </a:endParaRPr>
          </a:p>
          <a:p>
            <a:r>
              <a:rPr lang="zh-TW" altLang="en-US" sz="3600" b="1" dirty="0">
                <a:solidFill>
                  <a:srgbClr val="00B0F0"/>
                </a:solidFill>
                <a:latin typeface="標楷體" panose="03000509000000000000" pitchFamily="65" charset="-120"/>
                <a:ea typeface="標楷體" panose="03000509000000000000" pitchFamily="65" charset="-120"/>
              </a:rPr>
              <a:t>作業完成後先存檔或拍照再上傳學習吧！</a:t>
            </a:r>
          </a:p>
        </p:txBody>
      </p:sp>
    </p:spTree>
    <p:extLst>
      <p:ext uri="{BB962C8B-B14F-4D97-AF65-F5344CB8AC3E}">
        <p14:creationId xmlns:p14="http://schemas.microsoft.com/office/powerpoint/2010/main" val="307997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圓角 19">
            <a:extLst>
              <a:ext uri="{FF2B5EF4-FFF2-40B4-BE49-F238E27FC236}">
                <a16:creationId xmlns:a16="http://schemas.microsoft.com/office/drawing/2014/main" id="{61FCC139-9BFA-4A9B-8E69-6C1A5802F4F9}"/>
              </a:ext>
            </a:extLst>
          </p:cNvPr>
          <p:cNvSpPr/>
          <p:nvPr/>
        </p:nvSpPr>
        <p:spPr>
          <a:xfrm>
            <a:off x="2075440" y="1437788"/>
            <a:ext cx="1827691" cy="7450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定義</a:t>
            </a:r>
          </a:p>
        </p:txBody>
      </p:sp>
      <p:sp>
        <p:nvSpPr>
          <p:cNvPr id="21" name="矩形: 圓角 20">
            <a:extLst>
              <a:ext uri="{FF2B5EF4-FFF2-40B4-BE49-F238E27FC236}">
                <a16:creationId xmlns:a16="http://schemas.microsoft.com/office/drawing/2014/main" id="{70CDF1B0-FD06-4549-9AB8-6BF71DF5B4B0}"/>
              </a:ext>
            </a:extLst>
          </p:cNvPr>
          <p:cNvSpPr/>
          <p:nvPr/>
        </p:nvSpPr>
        <p:spPr>
          <a:xfrm>
            <a:off x="7662338" y="1437788"/>
            <a:ext cx="1827691" cy="74506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分類</a:t>
            </a:r>
          </a:p>
        </p:txBody>
      </p:sp>
      <p:sp>
        <p:nvSpPr>
          <p:cNvPr id="22" name="矩形: 圓角 21">
            <a:extLst>
              <a:ext uri="{FF2B5EF4-FFF2-40B4-BE49-F238E27FC236}">
                <a16:creationId xmlns:a16="http://schemas.microsoft.com/office/drawing/2014/main" id="{F8051C20-0834-456F-A777-9C86D40AB8BD}"/>
              </a:ext>
            </a:extLst>
          </p:cNvPr>
          <p:cNvSpPr/>
          <p:nvPr/>
        </p:nvSpPr>
        <p:spPr>
          <a:xfrm>
            <a:off x="4123272" y="98510"/>
            <a:ext cx="3539066" cy="98213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6000" b="1" dirty="0">
                <a:latin typeface="華康華綜體W5" panose="020B0509000000000000" pitchFamily="49" charset="-120"/>
                <a:ea typeface="華康華綜體W5" panose="020B0509000000000000" pitchFamily="49" charset="-120"/>
              </a:rPr>
              <a:t>自然災害</a:t>
            </a:r>
          </a:p>
        </p:txBody>
      </p:sp>
      <p:sp>
        <p:nvSpPr>
          <p:cNvPr id="18" name="矩形: 圓角 17">
            <a:extLst>
              <a:ext uri="{FF2B5EF4-FFF2-40B4-BE49-F238E27FC236}">
                <a16:creationId xmlns:a16="http://schemas.microsoft.com/office/drawing/2014/main" id="{BAD06B0B-76E9-45D6-9D09-6C754AD9B8C4}"/>
              </a:ext>
            </a:extLst>
          </p:cNvPr>
          <p:cNvSpPr/>
          <p:nvPr/>
        </p:nvSpPr>
        <p:spPr>
          <a:xfrm>
            <a:off x="749576" y="2590801"/>
            <a:ext cx="1973287" cy="3657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24" name="矩形: 圓角 23">
            <a:extLst>
              <a:ext uri="{FF2B5EF4-FFF2-40B4-BE49-F238E27FC236}">
                <a16:creationId xmlns:a16="http://schemas.microsoft.com/office/drawing/2014/main" id="{06FB80F2-68BA-46A6-91F7-51D1440085A9}"/>
              </a:ext>
            </a:extLst>
          </p:cNvPr>
          <p:cNvSpPr/>
          <p:nvPr/>
        </p:nvSpPr>
        <p:spPr>
          <a:xfrm>
            <a:off x="4131449" y="2590801"/>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3200" b="1" dirty="0">
                <a:latin typeface="華康華綜體W5" panose="020B0509000000000000" pitchFamily="49" charset="-120"/>
                <a:ea typeface="華康華綜體W5" panose="020B0509000000000000" pitchFamily="49" charset="-120"/>
              </a:rPr>
              <a:t>地質災害</a:t>
            </a:r>
          </a:p>
        </p:txBody>
      </p:sp>
      <p:cxnSp>
        <p:nvCxnSpPr>
          <p:cNvPr id="28" name="直線接點 27">
            <a:extLst>
              <a:ext uri="{FF2B5EF4-FFF2-40B4-BE49-F238E27FC236}">
                <a16:creationId xmlns:a16="http://schemas.microsoft.com/office/drawing/2014/main" id="{E2331D6B-848E-4E64-9AF7-32D9D625EAFE}"/>
              </a:ext>
            </a:extLst>
          </p:cNvPr>
          <p:cNvCxnSpPr>
            <a:stCxn id="20" idx="0"/>
            <a:endCxn id="22" idx="1"/>
          </p:cNvCxnSpPr>
          <p:nvPr/>
        </p:nvCxnSpPr>
        <p:spPr>
          <a:xfrm flipV="1">
            <a:off x="2989286" y="589576"/>
            <a:ext cx="1133986" cy="848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接點 29">
            <a:extLst>
              <a:ext uri="{FF2B5EF4-FFF2-40B4-BE49-F238E27FC236}">
                <a16:creationId xmlns:a16="http://schemas.microsoft.com/office/drawing/2014/main" id="{4449CDFF-A7E5-49FE-A2A5-C165077A998F}"/>
              </a:ext>
            </a:extLst>
          </p:cNvPr>
          <p:cNvCxnSpPr>
            <a:stCxn id="22" idx="3"/>
            <a:endCxn id="21" idx="0"/>
          </p:cNvCxnSpPr>
          <p:nvPr/>
        </p:nvCxnSpPr>
        <p:spPr>
          <a:xfrm>
            <a:off x="7662338" y="589576"/>
            <a:ext cx="913846" cy="8482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接點 31">
            <a:extLst>
              <a:ext uri="{FF2B5EF4-FFF2-40B4-BE49-F238E27FC236}">
                <a16:creationId xmlns:a16="http://schemas.microsoft.com/office/drawing/2014/main" id="{C47472C1-B96E-4538-AB4F-102E5EAB2843}"/>
              </a:ext>
            </a:extLst>
          </p:cNvPr>
          <p:cNvCxnSpPr>
            <a:stCxn id="20" idx="2"/>
            <a:endCxn id="18" idx="0"/>
          </p:cNvCxnSpPr>
          <p:nvPr/>
        </p:nvCxnSpPr>
        <p:spPr>
          <a:xfrm flipH="1">
            <a:off x="1736220" y="2182855"/>
            <a:ext cx="1253066" cy="407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接點 33">
            <a:extLst>
              <a:ext uri="{FF2B5EF4-FFF2-40B4-BE49-F238E27FC236}">
                <a16:creationId xmlns:a16="http://schemas.microsoft.com/office/drawing/2014/main" id="{FEDB0F54-1911-45CF-8B65-DC33E9C3B5FF}"/>
              </a:ext>
            </a:extLst>
          </p:cNvPr>
          <p:cNvCxnSpPr>
            <a:cxnSpLocks/>
          </p:cNvCxnSpPr>
          <p:nvPr/>
        </p:nvCxnSpPr>
        <p:spPr>
          <a:xfrm flipV="1">
            <a:off x="4839552" y="2182855"/>
            <a:ext cx="3643421" cy="407946"/>
          </a:xfrm>
          <a:prstGeom prst="line">
            <a:avLst/>
          </a:prstGeom>
        </p:spPr>
        <p:style>
          <a:lnRef idx="1">
            <a:schemeClr val="accent1"/>
          </a:lnRef>
          <a:fillRef idx="0">
            <a:schemeClr val="accent1"/>
          </a:fillRef>
          <a:effectRef idx="0">
            <a:schemeClr val="accent1"/>
          </a:effectRef>
          <a:fontRef idx="minor">
            <a:schemeClr val="tx1"/>
          </a:fontRef>
        </p:style>
      </p:cxnSp>
      <p:sp>
        <p:nvSpPr>
          <p:cNvPr id="35" name="矩形: 圓角 34">
            <a:extLst>
              <a:ext uri="{FF2B5EF4-FFF2-40B4-BE49-F238E27FC236}">
                <a16:creationId xmlns:a16="http://schemas.microsoft.com/office/drawing/2014/main" id="{B7878CA0-FD5B-4F22-AF72-F7AC56EBE1FA}"/>
              </a:ext>
            </a:extLst>
          </p:cNvPr>
          <p:cNvSpPr/>
          <p:nvPr/>
        </p:nvSpPr>
        <p:spPr>
          <a:xfrm>
            <a:off x="5739750" y="2590801"/>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r>
              <a:rPr lang="zh-TW" altLang="en-US" sz="5400" b="1" dirty="0">
                <a:solidFill>
                  <a:prstClr val="black"/>
                </a:solidFill>
                <a:latin typeface="華康華綜體W5" panose="020B0509000000000000" pitchFamily="49" charset="-120"/>
                <a:ea typeface="華康華綜體W5" panose="020B0509000000000000" pitchFamily="49" charset="-120"/>
              </a:rPr>
              <a:t>？</a:t>
            </a:r>
          </a:p>
        </p:txBody>
      </p:sp>
      <p:sp>
        <p:nvSpPr>
          <p:cNvPr id="36" name="矩形: 圓角 35">
            <a:extLst>
              <a:ext uri="{FF2B5EF4-FFF2-40B4-BE49-F238E27FC236}">
                <a16:creationId xmlns:a16="http://schemas.microsoft.com/office/drawing/2014/main" id="{E2B96D8F-2870-4B5C-A8F2-53F182F26480}"/>
              </a:ext>
            </a:extLst>
          </p:cNvPr>
          <p:cNvSpPr/>
          <p:nvPr/>
        </p:nvSpPr>
        <p:spPr>
          <a:xfrm>
            <a:off x="7338923" y="2590802"/>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sp>
        <p:nvSpPr>
          <p:cNvPr id="37" name="矩形: 圓角 36">
            <a:extLst>
              <a:ext uri="{FF2B5EF4-FFF2-40B4-BE49-F238E27FC236}">
                <a16:creationId xmlns:a16="http://schemas.microsoft.com/office/drawing/2014/main" id="{066ACAC0-3827-4811-9373-78FB91F8E945}"/>
              </a:ext>
            </a:extLst>
          </p:cNvPr>
          <p:cNvSpPr/>
          <p:nvPr/>
        </p:nvSpPr>
        <p:spPr>
          <a:xfrm>
            <a:off x="8875137" y="2573870"/>
            <a:ext cx="1229784" cy="11280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cxnSp>
        <p:nvCxnSpPr>
          <p:cNvPr id="39" name="直線接點 38">
            <a:extLst>
              <a:ext uri="{FF2B5EF4-FFF2-40B4-BE49-F238E27FC236}">
                <a16:creationId xmlns:a16="http://schemas.microsoft.com/office/drawing/2014/main" id="{6D516C3E-A526-41A4-AAA0-E23171F22E38}"/>
              </a:ext>
            </a:extLst>
          </p:cNvPr>
          <p:cNvCxnSpPr>
            <a:stCxn id="21" idx="2"/>
          </p:cNvCxnSpPr>
          <p:nvPr/>
        </p:nvCxnSpPr>
        <p:spPr>
          <a:xfrm flipH="1">
            <a:off x="6960406" y="2182855"/>
            <a:ext cx="1615778" cy="407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線接點 40">
            <a:extLst>
              <a:ext uri="{FF2B5EF4-FFF2-40B4-BE49-F238E27FC236}">
                <a16:creationId xmlns:a16="http://schemas.microsoft.com/office/drawing/2014/main" id="{0BBC5053-F80A-407B-B591-C3DE170F2241}"/>
              </a:ext>
            </a:extLst>
          </p:cNvPr>
          <p:cNvCxnSpPr>
            <a:stCxn id="21" idx="2"/>
            <a:endCxn id="36" idx="0"/>
          </p:cNvCxnSpPr>
          <p:nvPr/>
        </p:nvCxnSpPr>
        <p:spPr>
          <a:xfrm flipH="1">
            <a:off x="7953815" y="2182855"/>
            <a:ext cx="622369" cy="407947"/>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線接點 42">
            <a:extLst>
              <a:ext uri="{FF2B5EF4-FFF2-40B4-BE49-F238E27FC236}">
                <a16:creationId xmlns:a16="http://schemas.microsoft.com/office/drawing/2014/main" id="{708CD24F-79D9-409B-AC26-2FEE213FA1F9}"/>
              </a:ext>
            </a:extLst>
          </p:cNvPr>
          <p:cNvCxnSpPr>
            <a:stCxn id="21" idx="2"/>
            <a:endCxn id="37" idx="0"/>
          </p:cNvCxnSpPr>
          <p:nvPr/>
        </p:nvCxnSpPr>
        <p:spPr>
          <a:xfrm>
            <a:off x="8576184" y="2182855"/>
            <a:ext cx="913845" cy="391015"/>
          </a:xfrm>
          <a:prstGeom prst="line">
            <a:avLst/>
          </a:prstGeom>
        </p:spPr>
        <p:style>
          <a:lnRef idx="1">
            <a:schemeClr val="accent1"/>
          </a:lnRef>
          <a:fillRef idx="0">
            <a:schemeClr val="accent1"/>
          </a:fillRef>
          <a:effectRef idx="0">
            <a:schemeClr val="accent1"/>
          </a:effectRef>
          <a:fontRef idx="minor">
            <a:schemeClr val="tx1"/>
          </a:fontRef>
        </p:style>
      </p:cxnSp>
      <p:sp>
        <p:nvSpPr>
          <p:cNvPr id="48" name="矩形: 圓角 47">
            <a:extLst>
              <a:ext uri="{FF2B5EF4-FFF2-40B4-BE49-F238E27FC236}">
                <a16:creationId xmlns:a16="http://schemas.microsoft.com/office/drawing/2014/main" id="{79A5309B-2E8D-495E-9D52-6F779A434F33}"/>
              </a:ext>
            </a:extLst>
          </p:cNvPr>
          <p:cNvSpPr/>
          <p:nvPr/>
        </p:nvSpPr>
        <p:spPr>
          <a:xfrm>
            <a:off x="10455780" y="2540002"/>
            <a:ext cx="1229784" cy="11619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5400" b="1" dirty="0">
                <a:latin typeface="華康華綜體W5" panose="020B0509000000000000" pitchFamily="49" charset="-120"/>
                <a:ea typeface="華康華綜體W5" panose="020B0509000000000000" pitchFamily="49" charset="-120"/>
              </a:rPr>
              <a:t>？</a:t>
            </a:r>
          </a:p>
        </p:txBody>
      </p:sp>
      <p:cxnSp>
        <p:nvCxnSpPr>
          <p:cNvPr id="52" name="直線接點 51">
            <a:extLst>
              <a:ext uri="{FF2B5EF4-FFF2-40B4-BE49-F238E27FC236}">
                <a16:creationId xmlns:a16="http://schemas.microsoft.com/office/drawing/2014/main" id="{D2F975E8-EE46-4782-856D-4B97B87B7658}"/>
              </a:ext>
            </a:extLst>
          </p:cNvPr>
          <p:cNvCxnSpPr>
            <a:stCxn id="21" idx="2"/>
            <a:endCxn id="48" idx="0"/>
          </p:cNvCxnSpPr>
          <p:nvPr/>
        </p:nvCxnSpPr>
        <p:spPr>
          <a:xfrm>
            <a:off x="8576184" y="2182855"/>
            <a:ext cx="2494488" cy="357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線接點 55">
            <a:extLst>
              <a:ext uri="{FF2B5EF4-FFF2-40B4-BE49-F238E27FC236}">
                <a16:creationId xmlns:a16="http://schemas.microsoft.com/office/drawing/2014/main" id="{F6EDB369-5BD8-4CB8-B53E-F143C8F927A1}"/>
              </a:ext>
            </a:extLst>
          </p:cNvPr>
          <p:cNvCxnSpPr>
            <a:cxnSpLocks/>
            <a:stCxn id="24" idx="2"/>
            <a:endCxn id="57" idx="0"/>
          </p:cNvCxnSpPr>
          <p:nvPr/>
        </p:nvCxnSpPr>
        <p:spPr>
          <a:xfrm flipH="1">
            <a:off x="4742253" y="3718875"/>
            <a:ext cx="4088" cy="560345"/>
          </a:xfrm>
          <a:prstGeom prst="line">
            <a:avLst/>
          </a:prstGeom>
        </p:spPr>
        <p:style>
          <a:lnRef idx="1">
            <a:schemeClr val="accent1"/>
          </a:lnRef>
          <a:fillRef idx="0">
            <a:schemeClr val="accent1"/>
          </a:fillRef>
          <a:effectRef idx="0">
            <a:schemeClr val="accent1"/>
          </a:effectRef>
          <a:fontRef idx="minor">
            <a:schemeClr val="tx1"/>
          </a:fontRef>
        </p:style>
      </p:cxnSp>
      <p:sp>
        <p:nvSpPr>
          <p:cNvPr id="57" name="矩形: 圓角 56">
            <a:extLst>
              <a:ext uri="{FF2B5EF4-FFF2-40B4-BE49-F238E27FC236}">
                <a16:creationId xmlns:a16="http://schemas.microsoft.com/office/drawing/2014/main" id="{407B80F9-C3D1-469A-A02D-B68752BF5D12}"/>
              </a:ext>
            </a:extLst>
          </p:cNvPr>
          <p:cNvSpPr/>
          <p:nvPr/>
        </p:nvSpPr>
        <p:spPr>
          <a:xfrm>
            <a:off x="4123272"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r>
              <a:rPr lang="zh-TW" altLang="en-US" sz="3600" dirty="0"/>
              <a:t>地震</a:t>
            </a:r>
            <a:endParaRPr lang="en-US" altLang="zh-TW" sz="3600" dirty="0"/>
          </a:p>
          <a:p>
            <a:endParaRPr lang="zh-TW" altLang="en-US" sz="3600" dirty="0"/>
          </a:p>
        </p:txBody>
      </p:sp>
      <p:sp>
        <p:nvSpPr>
          <p:cNvPr id="62" name="矩形: 圓角 61">
            <a:extLst>
              <a:ext uri="{FF2B5EF4-FFF2-40B4-BE49-F238E27FC236}">
                <a16:creationId xmlns:a16="http://schemas.microsoft.com/office/drawing/2014/main" id="{A8651EC2-D09D-4132-8287-D1914B3F0430}"/>
              </a:ext>
            </a:extLst>
          </p:cNvPr>
          <p:cNvSpPr/>
          <p:nvPr/>
        </p:nvSpPr>
        <p:spPr>
          <a:xfrm>
            <a:off x="573975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3" name="矩形: 圓角 62">
            <a:extLst>
              <a:ext uri="{FF2B5EF4-FFF2-40B4-BE49-F238E27FC236}">
                <a16:creationId xmlns:a16="http://schemas.microsoft.com/office/drawing/2014/main" id="{FB84A931-E039-4C70-A555-142968B08942}"/>
              </a:ext>
            </a:extLst>
          </p:cNvPr>
          <p:cNvSpPr/>
          <p:nvPr/>
        </p:nvSpPr>
        <p:spPr>
          <a:xfrm>
            <a:off x="7323045"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4" name="矩形: 圓角 63">
            <a:extLst>
              <a:ext uri="{FF2B5EF4-FFF2-40B4-BE49-F238E27FC236}">
                <a16:creationId xmlns:a16="http://schemas.microsoft.com/office/drawing/2014/main" id="{691D62CF-0EA6-4806-A948-8E9A9D2A1FF6}"/>
              </a:ext>
            </a:extLst>
          </p:cNvPr>
          <p:cNvSpPr/>
          <p:nvPr/>
        </p:nvSpPr>
        <p:spPr>
          <a:xfrm>
            <a:off x="886696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65" name="矩形: 圓角 64">
            <a:extLst>
              <a:ext uri="{FF2B5EF4-FFF2-40B4-BE49-F238E27FC236}">
                <a16:creationId xmlns:a16="http://schemas.microsoft.com/office/drawing/2014/main" id="{6165277A-2749-4CA0-8B8A-498243957EC3}"/>
              </a:ext>
            </a:extLst>
          </p:cNvPr>
          <p:cNvSpPr/>
          <p:nvPr/>
        </p:nvSpPr>
        <p:spPr>
          <a:xfrm>
            <a:off x="10455780" y="4279220"/>
            <a:ext cx="1237961" cy="2290913"/>
          </a:xfrm>
          <a:prstGeom prst="roundRect">
            <a:avLst/>
          </a:prstGeom>
        </p:spPr>
        <p:style>
          <a:lnRef idx="2">
            <a:schemeClr val="accent6"/>
          </a:lnRef>
          <a:fillRef idx="1">
            <a:schemeClr val="lt1"/>
          </a:fillRef>
          <a:effectRef idx="0">
            <a:schemeClr val="accent6"/>
          </a:effectRef>
          <a:fontRef idx="minor">
            <a:schemeClr val="dk1"/>
          </a:fontRef>
        </p:style>
        <p:txBody>
          <a:bodyPr rtlCol="0" anchor="t" anchorCtr="0"/>
          <a:lstStyle/>
          <a:p>
            <a:endParaRPr lang="zh-TW" altLang="en-US" sz="3600" dirty="0"/>
          </a:p>
        </p:txBody>
      </p:sp>
      <p:sp>
        <p:nvSpPr>
          <p:cNvPr id="4" name="爆炸: 八角 3">
            <a:extLst>
              <a:ext uri="{FF2B5EF4-FFF2-40B4-BE49-F238E27FC236}">
                <a16:creationId xmlns:a16="http://schemas.microsoft.com/office/drawing/2014/main" id="{806064B3-21BC-49BE-9718-F9B16ADBFF0D}"/>
              </a:ext>
            </a:extLst>
          </p:cNvPr>
          <p:cNvSpPr/>
          <p:nvPr/>
        </p:nvSpPr>
        <p:spPr>
          <a:xfrm>
            <a:off x="160312" y="148537"/>
            <a:ext cx="2608833" cy="1574800"/>
          </a:xfrm>
          <a:prstGeom prst="irregularSeal1">
            <a:avLst/>
          </a:prstGeom>
          <a:solidFill>
            <a:srgbClr val="FFFF00"/>
          </a:solidFill>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zh-TW" altLang="en-US" sz="4800" dirty="0"/>
              <a:t>範例</a:t>
            </a:r>
          </a:p>
        </p:txBody>
      </p:sp>
    </p:spTree>
    <p:extLst>
      <p:ext uri="{BB962C8B-B14F-4D97-AF65-F5344CB8AC3E}">
        <p14:creationId xmlns:p14="http://schemas.microsoft.com/office/powerpoint/2010/main" val="101444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193</Words>
  <Application>Microsoft Office PowerPoint</Application>
  <PresentationFormat>寬螢幕</PresentationFormat>
  <Paragraphs>26</Paragraphs>
  <Slides>4</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vt:i4>
      </vt:variant>
    </vt:vector>
  </HeadingPairs>
  <TitlesOfParts>
    <vt:vector size="11" baseType="lpstr">
      <vt:lpstr>華康華綜體W5</vt:lpstr>
      <vt:lpstr>新細明體</vt:lpstr>
      <vt:lpstr>標楷體</vt:lpstr>
      <vt:lpstr>Arial</vt:lpstr>
      <vt:lpstr>Calibri</vt:lpstr>
      <vt:lpstr>Calibri Light</vt:lpstr>
      <vt:lpstr>Office 佈景主題</vt:lpstr>
      <vt:lpstr>你知道哪些自然災害呢?</vt:lpstr>
      <vt:lpstr>臺灣的自然災害</vt:lpstr>
      <vt:lpstr>作業二：摘要與整理資料</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臺灣的自然災害</dc:title>
  <dc:creator>taes-user</dc:creator>
  <cp:lastModifiedBy>taes-user</cp:lastModifiedBy>
  <cp:revision>32</cp:revision>
  <dcterms:created xsi:type="dcterms:W3CDTF">2021-05-16T09:36:28Z</dcterms:created>
  <dcterms:modified xsi:type="dcterms:W3CDTF">2021-05-20T00:58:23Z</dcterms:modified>
</cp:coreProperties>
</file>