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6" r:id="rId1"/>
  </p:sldMasterIdLst>
  <p:handoutMasterIdLst>
    <p:handoutMasterId r:id="rId15"/>
  </p:handoutMasterIdLst>
  <p:sldIdLst>
    <p:sldId id="256" r:id="rId2"/>
    <p:sldId id="263" r:id="rId3"/>
    <p:sldId id="257" r:id="rId4"/>
    <p:sldId id="258" r:id="rId5"/>
    <p:sldId id="259" r:id="rId6"/>
    <p:sldId id="261" r:id="rId7"/>
    <p:sldId id="260" r:id="rId8"/>
    <p:sldId id="262" r:id="rId9"/>
    <p:sldId id="264" r:id="rId10"/>
    <p:sldId id="265" r:id="rId11"/>
    <p:sldId id="267" r:id="rId12"/>
    <p:sldId id="268" r:id="rId13"/>
    <p:sldId id="269" r:id="rId14"/>
  </p:sldIdLst>
  <p:sldSz cx="9144000" cy="6858000" type="screen4x3"/>
  <p:notesSz cx="6805613" cy="9939338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9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5FA75E57-954E-4B24-ADE1-4321FC50FEB9}" type="datetimeFigureOut">
              <a:rPr lang="zh-TW" altLang="en-US"/>
              <a:pPr>
                <a:defRPr/>
              </a:pPr>
              <a:t>2015/11/6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60FAA0DB-04C3-4AFD-BB56-6CAD1B01778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grpSp>
        <p:nvGrpSpPr>
          <p:cNvPr id="5" name="群組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手繪多邊形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7" name="手繪多邊形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8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cxnSp>
          <p:nvCxnSpPr>
            <p:cNvPr id="10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11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5AD7781-43E4-4BEF-A956-4C21480E469E}" type="datetimeFigureOut">
              <a:rPr lang="zh-TW" altLang="en-US"/>
              <a:pPr>
                <a:defRPr/>
              </a:pPr>
              <a:t>2015/11/6</a:t>
            </a:fld>
            <a:endParaRPr lang="zh-TW" altLang="en-US"/>
          </a:p>
        </p:txBody>
      </p:sp>
      <p:sp>
        <p:nvSpPr>
          <p:cNvPr id="12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13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7C89AB9-08E7-47BF-A31E-A8BF6E60AF2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44652-04C7-4A20-BEAD-1A9082F5E820}" type="datetimeFigureOut">
              <a:rPr lang="zh-TW" altLang="en-US"/>
              <a:pPr>
                <a:defRPr/>
              </a:pPr>
              <a:t>2015/11/6</a:t>
            </a:fld>
            <a:endParaRPr lang="zh-TW" altLang="en-US"/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4E52E-6315-49A2-81F3-C6D0B2B4BBD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6D7C8-AA93-4576-8BD6-C9D276E0D5FB}" type="datetimeFigureOut">
              <a:rPr lang="zh-TW" altLang="en-US"/>
              <a:pPr>
                <a:defRPr/>
              </a:pPr>
              <a:t>2015/11/6</a:t>
            </a:fld>
            <a:endParaRPr lang="zh-TW" altLang="en-US"/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F657D-880E-43DE-AE26-D52EEE6FCFE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CB0D5-019D-4D37-8CD8-90C444BEDAD8}" type="datetimeFigureOut">
              <a:rPr lang="zh-TW" altLang="en-US"/>
              <a:pPr>
                <a:defRPr/>
              </a:pPr>
              <a:t>2015/11/6</a:t>
            </a:fld>
            <a:endParaRPr lang="zh-TW" altLang="en-US"/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BE4CE-E3CD-4624-AB29-F50622E7AF8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＞形箭號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＞形箭號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D13ACAA-A295-47D2-BB88-7A6A7AD4E3D2}" type="datetimeFigureOut">
              <a:rPr lang="zh-TW" altLang="en-US"/>
              <a:pPr>
                <a:defRPr/>
              </a:pPr>
              <a:t>2015/11/6</a:t>
            </a:fld>
            <a:endParaRPr lang="zh-TW" altLang="en-US"/>
          </a:p>
        </p:txBody>
      </p:sp>
      <p:sp>
        <p:nvSpPr>
          <p:cNvPr id="7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AA4F88-7973-4FBA-823E-4260C3F2D5F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E0B0BC5-29C8-4A3E-A998-388949052DAD}" type="datetimeFigureOut">
              <a:rPr lang="zh-TW" altLang="en-US"/>
              <a:pPr>
                <a:defRPr/>
              </a:pPr>
              <a:t>2015/11/6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9D56749-AEFB-42C5-9D92-BA9ADF6707B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8292A6-394B-4272-BD85-334DA64B2402}" type="datetimeFigureOut">
              <a:rPr lang="zh-TW" altLang="en-US"/>
              <a:pPr>
                <a:defRPr/>
              </a:pPr>
              <a:t>2015/11/6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F2AFC25-D78F-4832-A1B0-95744FEAA19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ABA42EC-3496-46A1-8295-848B1A97D9F6}" type="datetimeFigureOut">
              <a:rPr lang="zh-TW" altLang="en-US"/>
              <a:pPr>
                <a:defRPr/>
              </a:pPr>
              <a:t>2015/11/6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C98C1BF-86C0-4B0F-87AF-06A8762D8A1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4F099-0EB3-4E61-9B29-3107A89937EE}" type="datetimeFigureOut">
              <a:rPr lang="zh-TW" altLang="en-US"/>
              <a:pPr>
                <a:defRPr/>
              </a:pPr>
              <a:t>2015/11/6</a:t>
            </a:fld>
            <a:endParaRPr lang="zh-TW" altLang="en-US"/>
          </a:p>
        </p:txBody>
      </p:sp>
      <p:sp>
        <p:nvSpPr>
          <p:cNvPr id="3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32E43-3866-4B17-931B-835A4C6B43B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5C0C771-A7D5-4277-B9CE-C3D3DA6372B7}" type="datetimeFigureOut">
              <a:rPr lang="zh-TW" altLang="en-US"/>
              <a:pPr>
                <a:defRPr/>
              </a:pPr>
              <a:t>2015/11/6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D03E015-3218-4B3E-A430-2D8D8CDAB3B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手繪多邊形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6" name="手繪多邊形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7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cxnSp>
        <p:nvCxnSpPr>
          <p:cNvPr id="8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＞形箭號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0" name="＞形箭號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1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383AD92-F11D-46B0-9A1C-78A9AD994424}" type="datetimeFigureOut">
              <a:rPr lang="zh-TW" altLang="en-US"/>
              <a:pPr>
                <a:defRPr/>
              </a:pPr>
              <a:t>2015/11/6</a:t>
            </a:fld>
            <a:endParaRPr lang="zh-TW" altLang="en-US"/>
          </a:p>
        </p:txBody>
      </p:sp>
      <p:sp>
        <p:nvSpPr>
          <p:cNvPr id="12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13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3BEF693-A224-4E0D-AD61-6825BCFC7F3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033" name="文字版面配置區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ea typeface="+mn-ea"/>
              </a:defRPr>
            </a:lvl1pPr>
            <a:extLst/>
          </a:lstStyle>
          <a:p>
            <a:pPr>
              <a:defRPr/>
            </a:pPr>
            <a:fld id="{EDE87544-EA25-432A-ADAE-0B2CFF22EE10}" type="datetimeFigureOut">
              <a:rPr lang="zh-TW" altLang="en-US"/>
              <a:pPr>
                <a:defRPr/>
              </a:pPr>
              <a:t>2015/11/6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ea typeface="+mn-ea"/>
              </a:defRPr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ea typeface="+mn-ea"/>
              </a:defRPr>
            </a:lvl1pPr>
            <a:extLst/>
          </a:lstStyle>
          <a:p>
            <a:pPr>
              <a:defRPr/>
            </a:pPr>
            <a:fld id="{649F3F1A-0D0A-4758-B5CE-59D1B8106E6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8" r:id="rId1"/>
    <p:sldLayoutId id="2147484187" r:id="rId2"/>
    <p:sldLayoutId id="2147484189" r:id="rId3"/>
    <p:sldLayoutId id="2147484190" r:id="rId4"/>
    <p:sldLayoutId id="2147484191" r:id="rId5"/>
    <p:sldLayoutId id="2147484192" r:id="rId6"/>
    <p:sldLayoutId id="2147484186" r:id="rId7"/>
    <p:sldLayoutId id="2147484193" r:id="rId8"/>
    <p:sldLayoutId id="2147484194" r:id="rId9"/>
    <p:sldLayoutId id="2147484185" r:id="rId10"/>
    <p:sldLayoutId id="214748418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 idx="4294967295"/>
          </p:nvPr>
        </p:nvSpPr>
        <p:spPr>
          <a:xfrm>
            <a:off x="1403648" y="692696"/>
            <a:ext cx="5688012" cy="936625"/>
          </a:xfrm>
        </p:spPr>
        <p:txBody>
          <a:bodyPr/>
          <a:lstStyle/>
          <a:p>
            <a:pPr algn="just" fontAlgn="auto">
              <a:spcAft>
                <a:spcPts val="0"/>
              </a:spcAft>
              <a:defRPr/>
            </a:pPr>
            <a:r>
              <a:rPr lang="zh-TW" altLang="zh-TW" sz="5400" dirty="0"/>
              <a:t>食物與營養素</a:t>
            </a:r>
            <a:endParaRPr lang="zh-TW" altLang="en-US" sz="5400" dirty="0"/>
          </a:p>
        </p:txBody>
      </p:sp>
      <p:pic>
        <p:nvPicPr>
          <p:cNvPr id="14338" name="圖片 4" descr="3fd9e25efe8db6b110e9b723896f2038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7450" y="2133600"/>
            <a:ext cx="6481763" cy="404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mtClean="0"/>
              <a:t>收拾桌上的課業用品拭擦桌面。</a:t>
            </a:r>
            <a:endParaRPr lang="en-US" altLang="zh-TW" smtClean="0"/>
          </a:p>
          <a:p>
            <a:r>
              <a:rPr lang="zh-TW" altLang="en-US" smtClean="0"/>
              <a:t>洗手五步驟</a:t>
            </a:r>
            <a:endParaRPr lang="en-US" altLang="zh-TW" smtClean="0"/>
          </a:p>
          <a:p>
            <a:r>
              <a:rPr lang="zh-TW" altLang="en-US" smtClean="0"/>
              <a:t>靜靜地入席</a:t>
            </a:r>
            <a:endParaRPr lang="en-US" altLang="zh-TW" smtClean="0"/>
          </a:p>
          <a:p>
            <a:r>
              <a:rPr lang="zh-TW" altLang="en-US" smtClean="0"/>
              <a:t>取餐的禮儀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餐前準備</a:t>
            </a:r>
            <a:endParaRPr lang="zh-TW" altLang="en-US" dirty="0"/>
          </a:p>
        </p:txBody>
      </p:sp>
      <p:pic>
        <p:nvPicPr>
          <p:cNvPr id="23555" name="圖片 4" descr="ch_dis_c1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3363" y="3789363"/>
            <a:ext cx="6994525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內容版面配置區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3100387"/>
          </a:xfrm>
        </p:spPr>
        <p:txBody>
          <a:bodyPr/>
          <a:lstStyle/>
          <a:p>
            <a:r>
              <a:rPr lang="zh-TW" altLang="en-US" smtClean="0"/>
              <a:t>進餐前的感謝</a:t>
            </a:r>
            <a:endParaRPr lang="en-US" altLang="zh-TW" smtClean="0"/>
          </a:p>
          <a:p>
            <a:r>
              <a:rPr lang="zh-TW" altLang="en-US" smtClean="0"/>
              <a:t>保持良好的進餐姿勢</a:t>
            </a:r>
            <a:endParaRPr lang="en-US" altLang="zh-TW" smtClean="0"/>
          </a:p>
          <a:p>
            <a:r>
              <a:rPr lang="zh-TW" altLang="en-US" smtClean="0"/>
              <a:t>保持愉快的心情細嚼慢嚥</a:t>
            </a:r>
            <a:endParaRPr lang="en-US" altLang="zh-TW" smtClean="0"/>
          </a:p>
          <a:p>
            <a:r>
              <a:rPr lang="zh-TW" altLang="en-US" smtClean="0"/>
              <a:t>留心飯菜外溢</a:t>
            </a:r>
            <a:endParaRPr lang="en-US" altLang="zh-TW" smtClean="0"/>
          </a:p>
          <a:p>
            <a:r>
              <a:rPr lang="zh-TW" altLang="en-US" smtClean="0"/>
              <a:t>不偏食，樣樣都要吃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用 餐 中</a:t>
            </a:r>
            <a:endParaRPr lang="zh-TW" altLang="en-US" dirty="0"/>
          </a:p>
        </p:txBody>
      </p:sp>
      <p:pic>
        <p:nvPicPr>
          <p:cNvPr id="24579" name="圖片 4" descr="s1_5397f55287d8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7900" y="2997200"/>
            <a:ext cx="3603625" cy="322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內容版面配置區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2163762"/>
          </a:xfrm>
        </p:spPr>
        <p:txBody>
          <a:bodyPr/>
          <a:lstStyle/>
          <a:p>
            <a:r>
              <a:rPr lang="zh-TW" altLang="en-US" smtClean="0"/>
              <a:t>餐具的收拾與整理</a:t>
            </a:r>
            <a:endParaRPr lang="en-US" altLang="zh-TW" smtClean="0"/>
          </a:p>
          <a:p>
            <a:r>
              <a:rPr lang="zh-TW" altLang="en-US" smtClean="0"/>
              <a:t>餐後的衛生</a:t>
            </a:r>
            <a:endParaRPr lang="en-US" altLang="zh-TW" smtClean="0"/>
          </a:p>
          <a:p>
            <a:r>
              <a:rPr lang="zh-TW" altLang="en-US" smtClean="0"/>
              <a:t>餐後的休息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餐 後</a:t>
            </a:r>
            <a:endParaRPr lang="zh-TW" altLang="en-US" dirty="0"/>
          </a:p>
        </p:txBody>
      </p:sp>
      <p:pic>
        <p:nvPicPr>
          <p:cNvPr id="25603" name="圖片 3" descr="20110617040053528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9475" y="2636838"/>
            <a:ext cx="4670425" cy="299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1115616" y="764704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>
                <a:solidFill>
                  <a:schemeClr val="accent3">
                    <a:lumMod val="75000"/>
                  </a:schemeClr>
                </a:solidFill>
              </a:rPr>
              <a:t>祝大家用餐愉快</a:t>
            </a:r>
            <a:endParaRPr lang="zh-TW" alt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6626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smtClean="0"/>
          </a:p>
        </p:txBody>
      </p:sp>
      <p:pic>
        <p:nvPicPr>
          <p:cNvPr id="26627" name="Picture 2" descr="http://2014.chcglunch.com/static/upload/51a8799e-bfad-11e3-aaf0-0050568007a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5875" y="2205038"/>
            <a:ext cx="3865563" cy="372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1557338"/>
            <a:ext cx="8229600" cy="4525962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zh-TW" sz="3600" dirty="0" smtClean="0">
                <a:latin typeface="+mn-ea"/>
              </a:rPr>
              <a:t>五榖根莖類</a:t>
            </a:r>
            <a:endParaRPr lang="en-US" altLang="zh-TW" sz="3600" dirty="0" smtClean="0">
              <a:latin typeface="+mn-ea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en-US" sz="3600" dirty="0" smtClean="0">
                <a:latin typeface="+mn-ea"/>
              </a:rPr>
              <a:t>蛋豆魚肉</a:t>
            </a:r>
            <a:r>
              <a:rPr lang="zh-TW" altLang="zh-TW" sz="3600" dirty="0" smtClean="0">
                <a:latin typeface="+mn-ea"/>
              </a:rPr>
              <a:t>類</a:t>
            </a:r>
            <a:endParaRPr lang="en-US" altLang="zh-TW" sz="3600" dirty="0" smtClean="0">
              <a:latin typeface="+mn-ea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zh-TW" sz="3600" dirty="0" smtClean="0">
                <a:latin typeface="+mn-ea"/>
              </a:rPr>
              <a:t>油、糖、鹽類 </a:t>
            </a:r>
            <a:endParaRPr lang="en-US" altLang="zh-TW" sz="3600" dirty="0" smtClean="0">
              <a:latin typeface="+mn-ea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zh-TW" sz="3600" dirty="0" smtClean="0">
                <a:latin typeface="+mn-ea"/>
              </a:rPr>
              <a:t>蔬菜類 </a:t>
            </a:r>
            <a:endParaRPr lang="en-US" altLang="zh-TW" sz="3600" dirty="0" smtClean="0">
              <a:latin typeface="+mn-ea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zh-TW" sz="3600" dirty="0" smtClean="0">
                <a:latin typeface="+mn-ea"/>
              </a:rPr>
              <a:t>水果類 </a:t>
            </a:r>
            <a:endParaRPr lang="en-US" altLang="zh-TW" sz="3600" dirty="0" smtClean="0">
              <a:latin typeface="+mn-ea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zh-TW" sz="3600" dirty="0" smtClean="0">
                <a:latin typeface="+mn-ea"/>
              </a:rPr>
              <a:t>奶類 </a:t>
            </a:r>
            <a:endParaRPr lang="zh-TW" altLang="en-US" sz="3600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427168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zh-TW" dirty="0" smtClean="0">
                <a:solidFill>
                  <a:schemeClr val="tx1"/>
                </a:solidFill>
              </a:rPr>
              <a:t>六大食物</a:t>
            </a:r>
            <a:r>
              <a:rPr lang="zh-TW" altLang="zh-TW" dirty="0">
                <a:solidFill>
                  <a:schemeClr val="tx1"/>
                </a:solidFill>
              </a:rPr>
              <a:t>分類</a:t>
            </a:r>
            <a:r>
              <a:rPr lang="zh-TW" altLang="zh-TW" dirty="0" smtClean="0">
                <a:solidFill>
                  <a:schemeClr val="tx1"/>
                </a:solidFill>
              </a:rPr>
              <a:t>名稱</a:t>
            </a:r>
            <a:r>
              <a:rPr lang="en-US" altLang="zh-TW" dirty="0" smtClean="0">
                <a:solidFill>
                  <a:schemeClr val="tx1"/>
                </a:solidFill>
              </a:rPr>
              <a:t>: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內容版面配置區 2"/>
          <p:cNvSpPr>
            <a:spLocks noGrp="1"/>
          </p:cNvSpPr>
          <p:nvPr>
            <p:ph idx="1"/>
          </p:nvPr>
        </p:nvSpPr>
        <p:spPr>
          <a:xfrm>
            <a:off x="4211638" y="1484313"/>
            <a:ext cx="4762500" cy="4713287"/>
          </a:xfrm>
        </p:spPr>
        <p:txBody>
          <a:bodyPr/>
          <a:lstStyle/>
          <a:p>
            <a:r>
              <a:rPr lang="zh-TW" altLang="zh-TW" sz="2400" smtClean="0">
                <a:latin typeface="微軟正黑體" pitchFamily="34" charset="-120"/>
              </a:rPr>
              <a:t>吃的份量：</a:t>
            </a:r>
            <a:r>
              <a:rPr lang="en-US" altLang="zh-TW" sz="2400" smtClean="0">
                <a:latin typeface="微軟正黑體" pitchFamily="34" charset="-120"/>
              </a:rPr>
              <a:t/>
            </a:r>
            <a:br>
              <a:rPr lang="en-US" altLang="zh-TW" sz="2400" smtClean="0">
                <a:latin typeface="微軟正黑體" pitchFamily="34" charset="-120"/>
              </a:rPr>
            </a:br>
            <a:r>
              <a:rPr lang="zh-TW" altLang="zh-TW" sz="2400" smtClean="0">
                <a:latin typeface="微軟正黑體" pitchFamily="34" charset="-120"/>
              </a:rPr>
              <a:t>吃最多 </a:t>
            </a:r>
          </a:p>
          <a:p>
            <a:r>
              <a:rPr lang="zh-TW" altLang="zh-TW" sz="2400" smtClean="0">
                <a:latin typeface="微軟正黑體" pitchFamily="34" charset="-120"/>
              </a:rPr>
              <a:t>主要功能：</a:t>
            </a:r>
            <a:r>
              <a:rPr lang="en-US" altLang="zh-TW" sz="2400" smtClean="0">
                <a:latin typeface="微軟正黑體" pitchFamily="34" charset="-120"/>
              </a:rPr>
              <a:t/>
            </a:r>
            <a:br>
              <a:rPr lang="en-US" altLang="zh-TW" sz="2400" smtClean="0">
                <a:latin typeface="微軟正黑體" pitchFamily="34" charset="-120"/>
              </a:rPr>
            </a:br>
            <a:r>
              <a:rPr lang="zh-TW" altLang="zh-TW" sz="2400" smtClean="0">
                <a:latin typeface="微軟正黑體" pitchFamily="34" charset="-120"/>
              </a:rPr>
              <a:t>熱量主要來源</a:t>
            </a:r>
            <a:r>
              <a:rPr lang="en-US" altLang="zh-TW" sz="2400" smtClean="0">
                <a:latin typeface="微軟正黑體" pitchFamily="34" charset="-120"/>
              </a:rPr>
              <a:t> </a:t>
            </a:r>
            <a:endParaRPr lang="zh-TW" altLang="zh-TW" sz="2400" smtClean="0">
              <a:latin typeface="微軟正黑體" pitchFamily="34" charset="-120"/>
            </a:endParaRPr>
          </a:p>
          <a:p>
            <a:r>
              <a:rPr lang="zh-TW" altLang="zh-TW" sz="2400" smtClean="0">
                <a:latin typeface="微軟正黑體" pitchFamily="34" charset="-120"/>
              </a:rPr>
              <a:t>營養素：</a:t>
            </a:r>
            <a:r>
              <a:rPr lang="en-US" altLang="zh-TW" sz="2400" smtClean="0">
                <a:latin typeface="微軟正黑體" pitchFamily="34" charset="-120"/>
              </a:rPr>
              <a:t/>
            </a:r>
            <a:br>
              <a:rPr lang="en-US" altLang="zh-TW" sz="2400" smtClean="0">
                <a:latin typeface="微軟正黑體" pitchFamily="34" charset="-120"/>
              </a:rPr>
            </a:br>
            <a:r>
              <a:rPr lang="zh-TW" altLang="zh-TW" sz="2400" smtClean="0">
                <a:latin typeface="微軟正黑體" pitchFamily="34" charset="-120"/>
              </a:rPr>
              <a:t>醣類、植物性蛋白質、維生素</a:t>
            </a:r>
            <a:r>
              <a:rPr lang="en-US" altLang="zh-TW" sz="2400" smtClean="0">
                <a:latin typeface="微軟正黑體" pitchFamily="34" charset="-120"/>
              </a:rPr>
              <a:t>B</a:t>
            </a:r>
            <a:r>
              <a:rPr lang="zh-TW" altLang="zh-TW" sz="2400" smtClean="0">
                <a:latin typeface="微軟正黑體" pitchFamily="34" charset="-120"/>
              </a:rPr>
              <a:t>群</a:t>
            </a:r>
            <a:r>
              <a:rPr lang="en-US" altLang="zh-TW" sz="2400" smtClean="0">
                <a:latin typeface="微軟正黑體" pitchFamily="34" charset="-120"/>
              </a:rPr>
              <a:t> </a:t>
            </a:r>
          </a:p>
          <a:p>
            <a:r>
              <a:rPr lang="zh-TW" altLang="zh-TW" sz="2400" smtClean="0"/>
              <a:t>食物來源：</a:t>
            </a:r>
            <a:r>
              <a:rPr lang="en-US" altLang="zh-TW" sz="2400" smtClean="0"/>
              <a:t/>
            </a:r>
            <a:br>
              <a:rPr lang="en-US" altLang="zh-TW" sz="2400" smtClean="0"/>
            </a:br>
            <a:r>
              <a:rPr lang="zh-TW" altLang="zh-TW" sz="2400" smtClean="0"/>
              <a:t>飯、麵、麥片、玉米；蕃薯、芋頭等根莖類；麵包、吐司、饅頭等。</a:t>
            </a:r>
            <a:endParaRPr lang="zh-TW" altLang="zh-TW" sz="2400" smtClean="0">
              <a:latin typeface="微軟正黑體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sz="4400" dirty="0" smtClean="0"/>
              <a:t>(</a:t>
            </a:r>
            <a:r>
              <a:rPr lang="zh-TW" altLang="en-US" sz="4400" dirty="0" smtClean="0"/>
              <a:t>一</a:t>
            </a:r>
            <a:r>
              <a:rPr lang="en-US" altLang="zh-TW" sz="4400" dirty="0" smtClean="0"/>
              <a:t>)</a:t>
            </a:r>
            <a:r>
              <a:rPr lang="zh-TW" altLang="zh-TW" sz="4400" dirty="0" smtClean="0"/>
              <a:t>五</a:t>
            </a:r>
            <a:r>
              <a:rPr lang="zh-TW" altLang="zh-TW" sz="4400" dirty="0"/>
              <a:t>榖根莖類</a:t>
            </a:r>
            <a:endParaRPr lang="zh-TW" altLang="en-US" sz="4400" dirty="0"/>
          </a:p>
        </p:txBody>
      </p:sp>
      <p:pic>
        <p:nvPicPr>
          <p:cNvPr id="16387" name="Picture 2" descr="004_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1989138"/>
            <a:ext cx="3887788" cy="291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11638" y="1341438"/>
            <a:ext cx="4619625" cy="5072062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zh-TW" sz="2400" dirty="0">
                <a:latin typeface="+mn-ea"/>
              </a:rPr>
              <a:t>吃的份量：</a:t>
            </a:r>
            <a:r>
              <a:rPr lang="en-US" altLang="zh-TW" sz="2400" dirty="0">
                <a:latin typeface="+mn-ea"/>
              </a:rPr>
              <a:t/>
            </a:r>
            <a:br>
              <a:rPr lang="en-US" altLang="zh-TW" sz="2400" dirty="0">
                <a:latin typeface="+mn-ea"/>
              </a:rPr>
            </a:br>
            <a:r>
              <a:rPr lang="zh-TW" altLang="zh-TW" sz="2400" dirty="0">
                <a:latin typeface="+mn-ea"/>
              </a:rPr>
              <a:t>吃適量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zh-TW" sz="2400" dirty="0">
                <a:latin typeface="+mn-ea"/>
              </a:rPr>
              <a:t>主要功能：</a:t>
            </a:r>
            <a:r>
              <a:rPr lang="en-US" altLang="zh-TW" sz="2400" dirty="0">
                <a:latin typeface="+mn-ea"/>
              </a:rPr>
              <a:t/>
            </a:r>
            <a:br>
              <a:rPr lang="en-US" altLang="zh-TW" sz="2400" dirty="0">
                <a:latin typeface="+mn-ea"/>
              </a:rPr>
            </a:br>
            <a:r>
              <a:rPr lang="zh-TW" altLang="zh-TW" sz="2400" dirty="0">
                <a:latin typeface="+mn-ea"/>
              </a:rPr>
              <a:t>建構身體組織，維持正常新陳代謝，增強免疫力</a:t>
            </a:r>
            <a:r>
              <a:rPr lang="en-US" altLang="zh-TW" sz="2400" dirty="0">
                <a:latin typeface="+mn-ea"/>
              </a:rPr>
              <a:t> </a:t>
            </a:r>
            <a:endParaRPr lang="zh-TW" altLang="zh-TW" sz="2400" dirty="0">
              <a:latin typeface="+mn-ea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zh-TW" sz="2400" dirty="0">
                <a:latin typeface="+mn-ea"/>
              </a:rPr>
              <a:t>營養素：</a:t>
            </a:r>
            <a:r>
              <a:rPr lang="en-US" altLang="zh-TW" sz="2400" dirty="0">
                <a:latin typeface="+mn-ea"/>
              </a:rPr>
              <a:t/>
            </a:r>
            <a:br>
              <a:rPr lang="en-US" altLang="zh-TW" sz="2400" dirty="0">
                <a:latin typeface="+mn-ea"/>
              </a:rPr>
            </a:br>
            <a:r>
              <a:rPr lang="zh-TW" altLang="zh-TW" sz="2400" dirty="0">
                <a:latin typeface="+mn-ea"/>
              </a:rPr>
              <a:t>優質蛋白質、維生素</a:t>
            </a:r>
            <a:r>
              <a:rPr lang="en-US" altLang="zh-TW" sz="2400" dirty="0">
                <a:latin typeface="+mn-ea"/>
              </a:rPr>
              <a:t>B</a:t>
            </a:r>
            <a:r>
              <a:rPr lang="zh-TW" altLang="zh-TW" sz="2400" dirty="0">
                <a:latin typeface="+mn-ea"/>
              </a:rPr>
              <a:t>群、</a:t>
            </a:r>
            <a:r>
              <a:rPr lang="zh-TW" altLang="zh-TW" sz="2400" dirty="0" smtClean="0">
                <a:latin typeface="+mn-ea"/>
              </a:rPr>
              <a:t>礦物質</a:t>
            </a:r>
            <a:endParaRPr lang="en-US" altLang="zh-TW" sz="2400" dirty="0" smtClean="0">
              <a:latin typeface="+mn-ea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zh-TW" sz="2400" dirty="0" smtClean="0"/>
              <a:t>食物來源：</a:t>
            </a:r>
            <a:r>
              <a:rPr lang="en-US" altLang="zh-TW" sz="2400" dirty="0" smtClean="0"/>
              <a:t/>
            </a:r>
            <a:br>
              <a:rPr lang="en-US" altLang="zh-TW" sz="2400" dirty="0" smtClean="0"/>
            </a:br>
            <a:r>
              <a:rPr lang="zh-TW" altLang="zh-TW" sz="2400" dirty="0" smtClean="0"/>
              <a:t>海鮮、家禽、各式肉類及其製品、蛋、豆類及其製品。</a:t>
            </a:r>
            <a:endParaRPr lang="zh-TW" altLang="en-US" sz="2400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sz="4400" dirty="0" smtClean="0"/>
              <a:t>(</a:t>
            </a:r>
            <a:r>
              <a:rPr lang="zh-TW" altLang="en-US" sz="4400" dirty="0" smtClean="0"/>
              <a:t>二</a:t>
            </a:r>
            <a:r>
              <a:rPr lang="en-US" altLang="zh-TW" sz="4400" dirty="0" smtClean="0"/>
              <a:t>)</a:t>
            </a:r>
            <a:r>
              <a:rPr lang="zh-TW" altLang="en-US" sz="4400" dirty="0" smtClean="0"/>
              <a:t>蛋</a:t>
            </a:r>
            <a:r>
              <a:rPr lang="zh-TW" altLang="en-US" sz="4400" dirty="0"/>
              <a:t>豆</a:t>
            </a:r>
            <a:r>
              <a:rPr lang="zh-TW" altLang="en-US" sz="4400" dirty="0" smtClean="0"/>
              <a:t>魚肉</a:t>
            </a:r>
            <a:r>
              <a:rPr lang="zh-TW" altLang="zh-TW" sz="4400" dirty="0" smtClean="0"/>
              <a:t>類</a:t>
            </a:r>
            <a:endParaRPr lang="zh-TW" altLang="en-US" sz="4400" dirty="0"/>
          </a:p>
        </p:txBody>
      </p:sp>
      <p:pic>
        <p:nvPicPr>
          <p:cNvPr id="17411" name="Picture 2" descr="004_00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33600"/>
            <a:ext cx="4187825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708400" y="1628775"/>
            <a:ext cx="5256213" cy="4679950"/>
          </a:xfrm>
        </p:spPr>
        <p:txBody>
          <a:bodyPr>
            <a:no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zh-TW" sz="2100" dirty="0">
                <a:latin typeface="+mn-ea"/>
              </a:rPr>
              <a:t>吃的份量：吃最少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zh-TW" sz="2100" dirty="0">
                <a:latin typeface="+mn-ea"/>
              </a:rPr>
              <a:t>主要功能：</a:t>
            </a:r>
            <a:r>
              <a:rPr lang="en-US" altLang="zh-TW" sz="2100" dirty="0">
                <a:latin typeface="+mn-ea"/>
              </a:rPr>
              <a:t/>
            </a:r>
            <a:br>
              <a:rPr lang="en-US" altLang="zh-TW" sz="2100" dirty="0">
                <a:latin typeface="+mn-ea"/>
              </a:rPr>
            </a:br>
            <a:r>
              <a:rPr lang="zh-TW" altLang="zh-TW" sz="2100" dirty="0">
                <a:latin typeface="+mn-ea"/>
              </a:rPr>
              <a:t>油脂類</a:t>
            </a:r>
            <a:r>
              <a:rPr lang="zh-TW" altLang="zh-TW" sz="2100" dirty="0" smtClean="0">
                <a:latin typeface="+mn-ea"/>
              </a:rPr>
              <a:t>：維持</a:t>
            </a:r>
            <a:r>
              <a:rPr lang="zh-TW" altLang="zh-TW" sz="2100" dirty="0">
                <a:latin typeface="+mn-ea"/>
              </a:rPr>
              <a:t>正常生理代謝。</a:t>
            </a:r>
            <a:r>
              <a:rPr lang="en-US" altLang="zh-TW" sz="2100" dirty="0">
                <a:latin typeface="+mn-ea"/>
              </a:rPr>
              <a:t/>
            </a:r>
            <a:br>
              <a:rPr lang="en-US" altLang="zh-TW" sz="2100" dirty="0">
                <a:latin typeface="+mn-ea"/>
              </a:rPr>
            </a:br>
            <a:r>
              <a:rPr lang="zh-TW" altLang="zh-TW" sz="2100" dirty="0">
                <a:latin typeface="+mn-ea"/>
              </a:rPr>
              <a:t>糖類：提供即時熱量。</a:t>
            </a:r>
            <a:r>
              <a:rPr lang="en-US" altLang="zh-TW" sz="2100" dirty="0">
                <a:latin typeface="+mn-ea"/>
              </a:rPr>
              <a:t/>
            </a:r>
            <a:br>
              <a:rPr lang="en-US" altLang="zh-TW" sz="2100" dirty="0">
                <a:latin typeface="+mn-ea"/>
              </a:rPr>
            </a:br>
            <a:r>
              <a:rPr lang="zh-TW" altLang="zh-TW" sz="2100" dirty="0">
                <a:latin typeface="+mn-ea"/>
              </a:rPr>
              <a:t>鹽類：維持體內水分平衡</a:t>
            </a:r>
            <a:r>
              <a:rPr lang="zh-TW" altLang="zh-TW" sz="2100" dirty="0" smtClean="0">
                <a:latin typeface="+mn-ea"/>
              </a:rPr>
              <a:t>。</a:t>
            </a:r>
            <a:endParaRPr lang="en-US" altLang="zh-TW" sz="2100" dirty="0" smtClean="0">
              <a:latin typeface="+mn-ea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zh-TW" sz="2100" dirty="0" smtClean="0"/>
              <a:t>食物來源：</a:t>
            </a:r>
            <a:r>
              <a:rPr lang="en-US" altLang="zh-TW" sz="2100" dirty="0" smtClean="0"/>
              <a:t/>
            </a:r>
            <a:br>
              <a:rPr lang="en-US" altLang="zh-TW" sz="2100" dirty="0" smtClean="0"/>
            </a:br>
            <a:r>
              <a:rPr lang="zh-TW" altLang="zh-TW" sz="2100" dirty="0" smtClean="0"/>
              <a:t>植物性油脂：沙拉油、 橄欖油、 花生、 開心果等。</a:t>
            </a:r>
            <a:r>
              <a:rPr lang="en-US" altLang="zh-TW" sz="2100" dirty="0" smtClean="0"/>
              <a:t/>
            </a:r>
            <a:br>
              <a:rPr lang="en-US" altLang="zh-TW" sz="2100" dirty="0" smtClean="0"/>
            </a:br>
            <a:r>
              <a:rPr lang="zh-TW" altLang="zh-TW" sz="2100" dirty="0" smtClean="0"/>
              <a:t>動物性油脂：牛油、豬油等。</a:t>
            </a:r>
            <a:r>
              <a:rPr lang="en-US" altLang="zh-TW" sz="2100" dirty="0" smtClean="0"/>
              <a:t/>
            </a:r>
            <a:br>
              <a:rPr lang="en-US" altLang="zh-TW" sz="2100" dirty="0" smtClean="0"/>
            </a:br>
            <a:r>
              <a:rPr lang="zh-TW" altLang="zh-TW" sz="2100" dirty="0" smtClean="0"/>
              <a:t>糖類：糖果、 含糖飲料、 甜點，和調味加的糖等。</a:t>
            </a:r>
            <a:r>
              <a:rPr lang="en-US" altLang="zh-TW" sz="2100" dirty="0" smtClean="0"/>
              <a:t/>
            </a:r>
            <a:br>
              <a:rPr lang="en-US" altLang="zh-TW" sz="2100" dirty="0" smtClean="0"/>
            </a:br>
            <a:r>
              <a:rPr lang="zh-TW" altLang="zh-TW" sz="2100" dirty="0" smtClean="0"/>
              <a:t>鹽類：食鹽、胡椒鹽等。</a:t>
            </a:r>
            <a:r>
              <a:rPr lang="en-US" altLang="zh-TW" sz="2100" dirty="0" smtClean="0">
                <a:latin typeface="+mn-ea"/>
              </a:rPr>
              <a:t> </a:t>
            </a:r>
            <a:endParaRPr lang="zh-TW" altLang="zh-TW" sz="2100" dirty="0">
              <a:latin typeface="+mn-ea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zh-TW" altLang="en-US" sz="210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sz="4400" dirty="0" smtClean="0"/>
              <a:t>(</a:t>
            </a:r>
            <a:r>
              <a:rPr lang="zh-TW" altLang="en-US" sz="4400" dirty="0" smtClean="0"/>
              <a:t>三</a:t>
            </a:r>
            <a:r>
              <a:rPr lang="en-US" altLang="zh-TW" sz="4400" dirty="0" smtClean="0"/>
              <a:t>)</a:t>
            </a:r>
            <a:r>
              <a:rPr lang="zh-TW" altLang="zh-TW" sz="4400" dirty="0" smtClean="0"/>
              <a:t>油</a:t>
            </a:r>
            <a:r>
              <a:rPr lang="zh-TW" altLang="zh-TW" sz="4400" dirty="0"/>
              <a:t>、糖、鹽類 </a:t>
            </a:r>
            <a:endParaRPr lang="zh-TW" altLang="en-US" sz="4400" dirty="0"/>
          </a:p>
        </p:txBody>
      </p:sp>
      <p:pic>
        <p:nvPicPr>
          <p:cNvPr id="18435" name="Picture 2" descr="004_0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2205038"/>
            <a:ext cx="3600450" cy="270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733800" y="1700213"/>
            <a:ext cx="5410200" cy="4425950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zh-TW" sz="2400" dirty="0">
                <a:latin typeface="+mn-ea"/>
              </a:rPr>
              <a:t>吃的份量：</a:t>
            </a:r>
            <a:r>
              <a:rPr lang="en-US" altLang="zh-TW" sz="2400" dirty="0">
                <a:latin typeface="+mn-ea"/>
              </a:rPr>
              <a:t/>
            </a:r>
            <a:br>
              <a:rPr lang="en-US" altLang="zh-TW" sz="2400" dirty="0">
                <a:latin typeface="+mn-ea"/>
              </a:rPr>
            </a:br>
            <a:r>
              <a:rPr lang="zh-TW" altLang="zh-TW" sz="2400" dirty="0">
                <a:latin typeface="+mn-ea"/>
              </a:rPr>
              <a:t>多吃些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zh-TW" sz="2400" dirty="0">
                <a:latin typeface="+mn-ea"/>
              </a:rPr>
              <a:t>主要功能：</a:t>
            </a:r>
            <a:r>
              <a:rPr lang="en-US" altLang="zh-TW" sz="2400" dirty="0">
                <a:latin typeface="+mn-ea"/>
              </a:rPr>
              <a:t/>
            </a:r>
            <a:br>
              <a:rPr lang="en-US" altLang="zh-TW" sz="2400" dirty="0">
                <a:latin typeface="+mn-ea"/>
              </a:rPr>
            </a:br>
            <a:r>
              <a:rPr lang="zh-TW" altLang="zh-TW" sz="2400" dirty="0">
                <a:latin typeface="+mn-ea"/>
              </a:rPr>
              <a:t>預防便秘</a:t>
            </a:r>
            <a:r>
              <a:rPr lang="en-US" altLang="zh-TW" sz="2400" dirty="0">
                <a:latin typeface="+mn-ea"/>
              </a:rPr>
              <a:t> </a:t>
            </a:r>
            <a:endParaRPr lang="zh-TW" altLang="zh-TW" sz="2400" dirty="0">
              <a:latin typeface="+mn-ea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zh-TW" sz="2400" dirty="0">
                <a:latin typeface="+mn-ea"/>
              </a:rPr>
              <a:t>營養素：</a:t>
            </a:r>
            <a:r>
              <a:rPr lang="en-US" altLang="zh-TW" sz="2400" dirty="0">
                <a:latin typeface="+mn-ea"/>
              </a:rPr>
              <a:t/>
            </a:r>
            <a:br>
              <a:rPr lang="en-US" altLang="zh-TW" sz="2400" dirty="0">
                <a:latin typeface="+mn-ea"/>
              </a:rPr>
            </a:br>
            <a:r>
              <a:rPr lang="zh-TW" altLang="zh-TW" sz="2400" dirty="0">
                <a:latin typeface="+mn-ea"/>
              </a:rPr>
              <a:t>纖維、維生素、礦物質、抗氧化</a:t>
            </a:r>
            <a:r>
              <a:rPr lang="zh-TW" altLang="zh-TW" sz="2400" dirty="0" smtClean="0">
                <a:latin typeface="+mn-ea"/>
              </a:rPr>
              <a:t>物質</a:t>
            </a:r>
            <a:endParaRPr lang="en-US" altLang="zh-TW" sz="2400" dirty="0" smtClean="0">
              <a:latin typeface="+mn-ea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zh-TW" sz="2400" dirty="0" smtClean="0"/>
              <a:t>食物來源：</a:t>
            </a:r>
            <a:r>
              <a:rPr lang="en-US" altLang="zh-TW" sz="2400" dirty="0" smtClean="0"/>
              <a:t/>
            </a:r>
            <a:br>
              <a:rPr lang="en-US" altLang="zh-TW" sz="2400" dirty="0" smtClean="0"/>
            </a:br>
            <a:r>
              <a:rPr lang="zh-TW" altLang="zh-TW" sz="2400" dirty="0" smtClean="0"/>
              <a:t>各種綠色蔬菜，白色蔬菜、黃色紫色蔬菜， 如：蕃茄、茄子、瓜類、筍類等。</a:t>
            </a:r>
            <a:endParaRPr lang="zh-TW" altLang="en-US" sz="2400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sz="4400" dirty="0" smtClean="0"/>
              <a:t>(</a:t>
            </a:r>
            <a:r>
              <a:rPr lang="zh-TW" altLang="en-US" sz="4400" dirty="0" smtClean="0"/>
              <a:t>四</a:t>
            </a:r>
            <a:r>
              <a:rPr lang="en-US" altLang="zh-TW" sz="4400" dirty="0" smtClean="0"/>
              <a:t>)</a:t>
            </a:r>
            <a:r>
              <a:rPr lang="zh-TW" altLang="zh-TW" sz="4400" dirty="0" smtClean="0"/>
              <a:t>蔬菜</a:t>
            </a:r>
            <a:r>
              <a:rPr lang="zh-TW" altLang="zh-TW" sz="4400" dirty="0"/>
              <a:t>類 </a:t>
            </a:r>
            <a:endParaRPr lang="zh-TW" altLang="en-US" sz="4400" dirty="0"/>
          </a:p>
        </p:txBody>
      </p:sp>
      <p:pic>
        <p:nvPicPr>
          <p:cNvPr id="19459" name="Picture 2" descr="004_00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2133600"/>
            <a:ext cx="3455987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95738" y="1412875"/>
            <a:ext cx="4787900" cy="5445125"/>
          </a:xfrm>
        </p:spPr>
        <p:txBody>
          <a:bodyPr>
            <a:no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zh-TW" sz="2400" dirty="0" smtClean="0">
                <a:latin typeface="+mn-ea"/>
              </a:rPr>
              <a:t>吃的份量：</a:t>
            </a:r>
            <a:r>
              <a:rPr lang="en-US" altLang="zh-TW" sz="2400" dirty="0" smtClean="0">
                <a:latin typeface="+mn-ea"/>
              </a:rPr>
              <a:t/>
            </a:r>
            <a:br>
              <a:rPr lang="en-US" altLang="zh-TW" sz="2400" dirty="0" smtClean="0">
                <a:latin typeface="+mn-ea"/>
              </a:rPr>
            </a:br>
            <a:r>
              <a:rPr lang="zh-TW" altLang="zh-TW" sz="2400" dirty="0" smtClean="0">
                <a:latin typeface="+mn-ea"/>
              </a:rPr>
              <a:t>多吃些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zh-TW" sz="2400" dirty="0" smtClean="0">
                <a:latin typeface="+mn-ea"/>
              </a:rPr>
              <a:t>主要功能：</a:t>
            </a:r>
            <a:r>
              <a:rPr lang="en-US" altLang="zh-TW" sz="2400" dirty="0" smtClean="0">
                <a:latin typeface="+mn-ea"/>
              </a:rPr>
              <a:t/>
            </a:r>
            <a:br>
              <a:rPr lang="en-US" altLang="zh-TW" sz="2400" dirty="0" smtClean="0">
                <a:latin typeface="+mn-ea"/>
              </a:rPr>
            </a:br>
            <a:r>
              <a:rPr lang="zh-TW" altLang="zh-TW" sz="2400" dirty="0" smtClean="0">
                <a:latin typeface="+mn-ea"/>
              </a:rPr>
              <a:t>維持細胞健康，代謝正常，增強抵抗力</a:t>
            </a:r>
            <a:r>
              <a:rPr lang="en-US" altLang="zh-TW" sz="2400" dirty="0" smtClean="0">
                <a:latin typeface="+mn-ea"/>
              </a:rPr>
              <a:t> </a:t>
            </a:r>
            <a:endParaRPr lang="zh-TW" altLang="zh-TW" sz="2400" dirty="0" smtClean="0">
              <a:latin typeface="+mn-ea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zh-TW" sz="2400" dirty="0" smtClean="0">
                <a:latin typeface="+mn-ea"/>
              </a:rPr>
              <a:t>營養素：</a:t>
            </a:r>
            <a:r>
              <a:rPr lang="en-US" altLang="zh-TW" sz="2400" dirty="0" smtClean="0">
                <a:latin typeface="+mn-ea"/>
              </a:rPr>
              <a:t/>
            </a:r>
            <a:br>
              <a:rPr lang="en-US" altLang="zh-TW" sz="2400" dirty="0" smtClean="0">
                <a:latin typeface="+mn-ea"/>
              </a:rPr>
            </a:br>
            <a:r>
              <a:rPr lang="zh-TW" altLang="zh-TW" sz="2400" dirty="0" smtClean="0">
                <a:latin typeface="+mn-ea"/>
              </a:rPr>
              <a:t>纖維、維生素、礦物質、抗氧化物質</a:t>
            </a:r>
            <a:r>
              <a:rPr lang="en-US" altLang="zh-TW" sz="2400" dirty="0" smtClean="0">
                <a:latin typeface="+mn-ea"/>
              </a:rPr>
              <a:t> </a:t>
            </a:r>
            <a:endParaRPr lang="zh-TW" altLang="zh-TW" sz="2400" dirty="0" smtClean="0">
              <a:latin typeface="+mn-ea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zh-TW" sz="2400" dirty="0" smtClean="0">
                <a:latin typeface="+mn-ea"/>
              </a:rPr>
              <a:t>食物來源：</a:t>
            </a:r>
            <a:r>
              <a:rPr lang="en-US" altLang="zh-TW" sz="2400" dirty="0" smtClean="0">
                <a:latin typeface="+mn-ea"/>
              </a:rPr>
              <a:t/>
            </a:r>
            <a:br>
              <a:rPr lang="en-US" altLang="zh-TW" sz="2400" dirty="0" smtClean="0">
                <a:latin typeface="+mn-ea"/>
              </a:rPr>
            </a:br>
            <a:r>
              <a:rPr lang="zh-TW" altLang="zh-TW" sz="2400" dirty="0" smtClean="0">
                <a:latin typeface="+mn-ea"/>
              </a:rPr>
              <a:t>芭樂、柳丁、柑橘、香蕉、木瓜、芒果、小蕃茄、柚子等。</a:t>
            </a:r>
            <a:endParaRPr lang="zh-TW" altLang="en-US" sz="2400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sz="4400" dirty="0" smtClean="0"/>
              <a:t>(</a:t>
            </a:r>
            <a:r>
              <a:rPr lang="zh-TW" altLang="en-US" sz="4400" dirty="0" smtClean="0"/>
              <a:t>五</a:t>
            </a:r>
            <a:r>
              <a:rPr lang="en-US" altLang="zh-TW" sz="4400" dirty="0" smtClean="0"/>
              <a:t>)</a:t>
            </a:r>
            <a:r>
              <a:rPr lang="zh-TW" altLang="zh-TW" sz="4400" dirty="0" smtClean="0"/>
              <a:t>水果</a:t>
            </a:r>
            <a:r>
              <a:rPr lang="zh-TW" altLang="zh-TW" sz="4400" dirty="0"/>
              <a:t>類 </a:t>
            </a:r>
            <a:endParaRPr lang="zh-TW" altLang="en-US" sz="4400" dirty="0"/>
          </a:p>
        </p:txBody>
      </p:sp>
      <p:pic>
        <p:nvPicPr>
          <p:cNvPr id="20483" name="Picture 2" descr="004_0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60575"/>
            <a:ext cx="4095750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95738" y="1412875"/>
            <a:ext cx="4906962" cy="4968875"/>
          </a:xfrm>
        </p:spPr>
        <p:txBody>
          <a:bodyPr>
            <a:no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zh-TW" sz="2800" dirty="0">
                <a:latin typeface="+mn-ea"/>
              </a:rPr>
              <a:t>吃的份量：</a:t>
            </a:r>
            <a:r>
              <a:rPr lang="en-US" altLang="zh-TW" sz="2800" dirty="0">
                <a:latin typeface="+mn-ea"/>
              </a:rPr>
              <a:t/>
            </a:r>
            <a:br>
              <a:rPr lang="en-US" altLang="zh-TW" sz="2800" dirty="0">
                <a:latin typeface="+mn-ea"/>
              </a:rPr>
            </a:br>
            <a:r>
              <a:rPr lang="zh-TW" altLang="zh-TW" sz="2800" dirty="0">
                <a:latin typeface="+mn-ea"/>
              </a:rPr>
              <a:t>吃適量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zh-TW" sz="2800" dirty="0">
                <a:latin typeface="+mn-ea"/>
              </a:rPr>
              <a:t>主要功能：</a:t>
            </a:r>
            <a:r>
              <a:rPr lang="en-US" altLang="zh-TW" sz="2800" dirty="0">
                <a:latin typeface="+mn-ea"/>
              </a:rPr>
              <a:t/>
            </a:r>
            <a:br>
              <a:rPr lang="en-US" altLang="zh-TW" sz="2800" dirty="0">
                <a:latin typeface="+mn-ea"/>
              </a:rPr>
            </a:br>
            <a:r>
              <a:rPr lang="zh-TW" altLang="zh-TW" sz="2800" dirty="0">
                <a:latin typeface="+mn-ea"/>
              </a:rPr>
              <a:t>保持骨頭，牙齒健康堅固，儲存骨本，有效預防骨質疏鬆症，骨折</a:t>
            </a:r>
            <a:r>
              <a:rPr lang="en-US" altLang="zh-TW" sz="2800" dirty="0">
                <a:latin typeface="+mn-ea"/>
              </a:rPr>
              <a:t> </a:t>
            </a:r>
            <a:endParaRPr lang="zh-TW" altLang="zh-TW" sz="2800" dirty="0">
              <a:latin typeface="+mn-ea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zh-TW" sz="2800" dirty="0">
                <a:latin typeface="+mn-ea"/>
              </a:rPr>
              <a:t>營養素：</a:t>
            </a:r>
            <a:r>
              <a:rPr lang="en-US" altLang="zh-TW" sz="2800" dirty="0">
                <a:latin typeface="+mn-ea"/>
              </a:rPr>
              <a:t/>
            </a:r>
            <a:br>
              <a:rPr lang="en-US" altLang="zh-TW" sz="2800" dirty="0">
                <a:latin typeface="+mn-ea"/>
              </a:rPr>
            </a:br>
            <a:r>
              <a:rPr lang="zh-TW" altLang="zh-TW" sz="2800" dirty="0">
                <a:latin typeface="+mn-ea"/>
              </a:rPr>
              <a:t>鈣質、維生素</a:t>
            </a:r>
            <a:r>
              <a:rPr lang="en-US" altLang="zh-TW" sz="2800" dirty="0">
                <a:latin typeface="+mn-ea"/>
              </a:rPr>
              <a:t>B2</a:t>
            </a:r>
            <a:r>
              <a:rPr lang="zh-TW" altLang="zh-TW" sz="2800" dirty="0">
                <a:latin typeface="+mn-ea"/>
              </a:rPr>
              <a:t>、維生素</a:t>
            </a:r>
            <a:r>
              <a:rPr lang="en-US" altLang="zh-TW" sz="2800" dirty="0">
                <a:latin typeface="+mn-ea"/>
              </a:rPr>
              <a:t>D </a:t>
            </a:r>
            <a:endParaRPr lang="zh-TW" altLang="zh-TW" sz="2800" dirty="0">
              <a:latin typeface="+mn-ea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zh-TW" sz="2800" dirty="0">
                <a:latin typeface="+mn-ea"/>
              </a:rPr>
              <a:t>食物來源：</a:t>
            </a:r>
            <a:r>
              <a:rPr lang="en-US" altLang="zh-TW" sz="2800" dirty="0">
                <a:latin typeface="+mn-ea"/>
              </a:rPr>
              <a:t/>
            </a:r>
            <a:br>
              <a:rPr lang="en-US" altLang="zh-TW" sz="2800" dirty="0">
                <a:latin typeface="+mn-ea"/>
              </a:rPr>
            </a:br>
            <a:r>
              <a:rPr lang="zh-TW" altLang="zh-TW" sz="2800" dirty="0">
                <a:latin typeface="+mn-ea"/>
              </a:rPr>
              <a:t>鮮奶、保久乳、奶粉、優酪乳、起司等。 </a:t>
            </a:r>
            <a:endParaRPr lang="zh-TW" altLang="en-US" sz="2800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sz="4400" dirty="0" smtClean="0"/>
              <a:t>(</a:t>
            </a:r>
            <a:r>
              <a:rPr lang="zh-TW" altLang="en-US" sz="4400" dirty="0" smtClean="0"/>
              <a:t>六</a:t>
            </a:r>
            <a:r>
              <a:rPr lang="en-US" altLang="zh-TW" sz="4400" dirty="0" smtClean="0"/>
              <a:t>)</a:t>
            </a:r>
            <a:r>
              <a:rPr lang="zh-TW" altLang="zh-TW" sz="4400" dirty="0" smtClean="0"/>
              <a:t>奶</a:t>
            </a:r>
            <a:r>
              <a:rPr lang="zh-TW" altLang="zh-TW" sz="4400" dirty="0"/>
              <a:t>類 </a:t>
            </a:r>
            <a:endParaRPr lang="zh-TW" altLang="en-US" sz="4400" dirty="0"/>
          </a:p>
        </p:txBody>
      </p:sp>
      <p:pic>
        <p:nvPicPr>
          <p:cNvPr id="21507" name="Picture 2" descr="004_0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916113"/>
            <a:ext cx="3795712" cy="300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227763" y="6237288"/>
            <a:ext cx="3013075" cy="325437"/>
          </a:xfrm>
        </p:spPr>
        <p:txBody>
          <a:bodyPr>
            <a:normAutofit fontScale="700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食物金字塔</a:t>
            </a:r>
            <a:endParaRPr lang="zh-TW" altLang="en-US" dirty="0"/>
          </a:p>
        </p:txBody>
      </p:sp>
      <p:pic>
        <p:nvPicPr>
          <p:cNvPr id="22531" name="圖片 3" descr="食物金字塔00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350" y="1916113"/>
            <a:ext cx="6445250" cy="412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匯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匯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匯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匯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123</TotalTime>
  <Words>522</Words>
  <Application>Microsoft Office PowerPoint</Application>
  <PresentationFormat>如螢幕大小 (4:3)</PresentationFormat>
  <Paragraphs>41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簡報設計範本</vt:lpstr>
      </vt:variant>
      <vt:variant>
        <vt:i4>8</vt:i4>
      </vt:variant>
      <vt:variant>
        <vt:lpstr>投影片標題</vt:lpstr>
      </vt:variant>
      <vt:variant>
        <vt:i4>13</vt:i4>
      </vt:variant>
    </vt:vector>
  </HeadingPairs>
  <TitlesOfParts>
    <vt:vector size="29" baseType="lpstr">
      <vt:lpstr>Lucida Sans Unicode</vt:lpstr>
      <vt:lpstr>微軟正黑體</vt:lpstr>
      <vt:lpstr>Arial</vt:lpstr>
      <vt:lpstr>Wingdings 3</vt:lpstr>
      <vt:lpstr>Verdana</vt:lpstr>
      <vt:lpstr>Wingdings 2</vt:lpstr>
      <vt:lpstr>Calibri</vt:lpstr>
      <vt:lpstr>新細明體</vt:lpstr>
      <vt:lpstr>匯合</vt:lpstr>
      <vt:lpstr>匯合</vt:lpstr>
      <vt:lpstr>匯合</vt:lpstr>
      <vt:lpstr>匯合</vt:lpstr>
      <vt:lpstr>匯合</vt:lpstr>
      <vt:lpstr>匯合</vt:lpstr>
      <vt:lpstr>匯合</vt:lpstr>
      <vt:lpstr>匯合</vt:lpstr>
      <vt:lpstr>投影片 1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投影片 12</vt:lpstr>
      <vt:lpstr>投影片 13</vt:lpstr>
    </vt:vector>
  </TitlesOfParts>
  <Company>WORKGROUP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食物與營養素</dc:title>
  <dc:creator>USER</dc:creator>
  <cp:lastModifiedBy>Admin</cp:lastModifiedBy>
  <cp:revision>15</cp:revision>
  <dcterms:created xsi:type="dcterms:W3CDTF">2015-04-12T05:52:58Z</dcterms:created>
  <dcterms:modified xsi:type="dcterms:W3CDTF">2015-11-06T08:58:52Z</dcterms:modified>
</cp:coreProperties>
</file>