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2"/>
  </p:notesMasterIdLst>
  <p:handoutMasterIdLst>
    <p:handoutMasterId r:id="rId33"/>
  </p:handoutMasterIdLst>
  <p:sldIdLst>
    <p:sldId id="287" r:id="rId9"/>
    <p:sldId id="288" r:id="rId10"/>
    <p:sldId id="297" r:id="rId11"/>
    <p:sldId id="289" r:id="rId12"/>
    <p:sldId id="290" r:id="rId13"/>
    <p:sldId id="291" r:id="rId14"/>
    <p:sldId id="292" r:id="rId15"/>
    <p:sldId id="293" r:id="rId16"/>
    <p:sldId id="295" r:id="rId17"/>
    <p:sldId id="294" r:id="rId18"/>
    <p:sldId id="298" r:id="rId19"/>
    <p:sldId id="256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0" r:id="rId29"/>
    <p:sldId id="296" r:id="rId30"/>
    <p:sldId id="283" r:id="rId3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7640" autoAdjust="0"/>
  </p:normalViewPr>
  <p:slideViewPr>
    <p:cSldViewPr snapToGrid="0">
      <p:cViewPr varScale="1">
        <p:scale>
          <a:sx n="70" d="100"/>
          <a:sy n="70" d="100"/>
        </p:scale>
        <p:origin x="72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0FFB0-151A-40DC-973A-564B0ADB4CC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FD9F11C-94B9-413B-AC02-4A34139B6AF6}">
      <dgm:prSet phldrT="[文字]"/>
      <dgm:spPr/>
      <dgm:t>
        <a:bodyPr/>
        <a:lstStyle/>
        <a:p>
          <a:r>
            <a:rPr lang="zh-TW" altLang="en-US" b="1" dirty="0">
              <a:effectLst>
                <a:reflection stA="22000" endPos="49000" dir="5400000" sy="-100000" algn="bl" rotWithShape="0"/>
              </a:effectLst>
            </a:rPr>
            <a:t>預  課</a:t>
          </a:r>
        </a:p>
      </dgm:t>
    </dgm:pt>
    <dgm:pt modelId="{4C43D1C9-2FC8-4EB9-9611-A5105AACED68}" type="parTrans" cxnId="{8A3B5227-56AC-443F-BD8E-A20D6FEA872C}">
      <dgm:prSet/>
      <dgm:spPr/>
      <dgm:t>
        <a:bodyPr/>
        <a:lstStyle/>
        <a:p>
          <a:endParaRPr lang="zh-TW" altLang="en-US"/>
        </a:p>
      </dgm:t>
    </dgm:pt>
    <dgm:pt modelId="{915F5C59-B606-4043-9F6E-BBE45720D716}" type="sibTrans" cxnId="{8A3B5227-56AC-443F-BD8E-A20D6FEA872C}">
      <dgm:prSet/>
      <dgm:spPr/>
      <dgm:t>
        <a:bodyPr/>
        <a:lstStyle/>
        <a:p>
          <a:endParaRPr lang="zh-TW" altLang="en-US"/>
        </a:p>
      </dgm:t>
    </dgm:pt>
    <dgm:pt modelId="{182A7168-BC32-4653-917B-D2CA41AC201F}">
      <dgm:prSet phldrT="[文字]"/>
      <dgm:spPr/>
      <dgm:t>
        <a:bodyPr/>
        <a:lstStyle/>
        <a:p>
          <a:r>
            <a:rPr lang="zh-TW" altLang="en-US" b="1" dirty="0">
              <a:effectLst>
                <a:reflection stA="22000" endPos="49000" dir="5400000" sy="-100000" algn="bl" rotWithShape="0"/>
              </a:effectLst>
            </a:rPr>
            <a:t>課堂實作</a:t>
          </a:r>
        </a:p>
      </dgm:t>
    </dgm:pt>
    <dgm:pt modelId="{DD227BEA-B8C4-4E91-85E3-6F204C0512ED}" type="parTrans" cxnId="{147E9A65-9E49-4CE1-91D1-C47D5FCA3C5A}">
      <dgm:prSet/>
      <dgm:spPr/>
      <dgm:t>
        <a:bodyPr/>
        <a:lstStyle/>
        <a:p>
          <a:endParaRPr lang="zh-TW" altLang="en-US"/>
        </a:p>
      </dgm:t>
    </dgm:pt>
    <dgm:pt modelId="{C1FE7712-21A8-49F7-98E4-0285AC7DDC36}" type="sibTrans" cxnId="{147E9A65-9E49-4CE1-91D1-C47D5FCA3C5A}">
      <dgm:prSet/>
      <dgm:spPr/>
      <dgm:t>
        <a:bodyPr/>
        <a:lstStyle/>
        <a:p>
          <a:endParaRPr lang="zh-TW" altLang="en-US"/>
        </a:p>
      </dgm:t>
    </dgm:pt>
    <dgm:pt modelId="{4955420C-3184-4099-BB28-7144204EDCA9}">
      <dgm:prSet phldrT="[文字]"/>
      <dgm:spPr/>
      <dgm:t>
        <a:bodyPr/>
        <a:lstStyle/>
        <a:p>
          <a:r>
            <a:rPr lang="zh-TW" altLang="en-US" b="1" dirty="0">
              <a:effectLst>
                <a:reflection stA="22000" endPos="49000" dir="5400000" sy="-100000" algn="bl" rotWithShape="0"/>
              </a:effectLst>
            </a:rPr>
            <a:t>延伸議題</a:t>
          </a:r>
        </a:p>
      </dgm:t>
    </dgm:pt>
    <dgm:pt modelId="{CAA1C39C-24EB-4CA2-B2BD-1A55542D2C3D}" type="parTrans" cxnId="{19FF4247-8818-47E7-886E-AD8A6DDF14CC}">
      <dgm:prSet/>
      <dgm:spPr/>
      <dgm:t>
        <a:bodyPr/>
        <a:lstStyle/>
        <a:p>
          <a:endParaRPr lang="zh-TW" altLang="en-US"/>
        </a:p>
      </dgm:t>
    </dgm:pt>
    <dgm:pt modelId="{0D15DF6F-22B2-4577-9E77-8E879908B048}" type="sibTrans" cxnId="{19FF4247-8818-47E7-886E-AD8A6DDF14CC}">
      <dgm:prSet/>
      <dgm:spPr/>
      <dgm:t>
        <a:bodyPr/>
        <a:lstStyle/>
        <a:p>
          <a:endParaRPr lang="zh-TW" altLang="en-US"/>
        </a:p>
      </dgm:t>
    </dgm:pt>
    <dgm:pt modelId="{C4AE268C-7292-4B35-BBD3-6A5982B89FE3}" type="pres">
      <dgm:prSet presAssocID="{D670FFB0-151A-40DC-973A-564B0ADB4CC4}" presName="rootnode" presStyleCnt="0">
        <dgm:presLayoutVars>
          <dgm:chMax/>
          <dgm:chPref/>
          <dgm:dir/>
          <dgm:animLvl val="lvl"/>
        </dgm:presLayoutVars>
      </dgm:prSet>
      <dgm:spPr/>
    </dgm:pt>
    <dgm:pt modelId="{B84FBF2F-1CC4-4711-8607-B03FFEFFB9DF}" type="pres">
      <dgm:prSet presAssocID="{5FD9F11C-94B9-413B-AC02-4A34139B6AF6}" presName="composite" presStyleCnt="0"/>
      <dgm:spPr/>
    </dgm:pt>
    <dgm:pt modelId="{9C2FC290-0B19-47C5-BD8C-61E5413F40CC}" type="pres">
      <dgm:prSet presAssocID="{5FD9F11C-94B9-413B-AC02-4A34139B6AF6}" presName="LShape" presStyleLbl="alignNode1" presStyleIdx="0" presStyleCnt="5"/>
      <dgm:spPr/>
    </dgm:pt>
    <dgm:pt modelId="{04BDDB84-75E5-4AE3-B7A1-0E57A33E4F00}" type="pres">
      <dgm:prSet presAssocID="{5FD9F11C-94B9-413B-AC02-4A34139B6AF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A02102F-F718-4D74-A1AF-18E54F05D9B4}" type="pres">
      <dgm:prSet presAssocID="{5FD9F11C-94B9-413B-AC02-4A34139B6AF6}" presName="Triangle" presStyleLbl="alignNode1" presStyleIdx="1" presStyleCnt="5"/>
      <dgm:spPr/>
    </dgm:pt>
    <dgm:pt modelId="{CEA17AB4-ACA0-49BA-B76B-26CFAF6129C0}" type="pres">
      <dgm:prSet presAssocID="{915F5C59-B606-4043-9F6E-BBE45720D716}" presName="sibTrans" presStyleCnt="0"/>
      <dgm:spPr/>
    </dgm:pt>
    <dgm:pt modelId="{F2B1C3FC-976A-4FF8-AD0D-50C30F55FA0B}" type="pres">
      <dgm:prSet presAssocID="{915F5C59-B606-4043-9F6E-BBE45720D716}" presName="space" presStyleCnt="0"/>
      <dgm:spPr/>
    </dgm:pt>
    <dgm:pt modelId="{8CBD4487-60CD-45BD-92F5-2C89E1920459}" type="pres">
      <dgm:prSet presAssocID="{182A7168-BC32-4653-917B-D2CA41AC201F}" presName="composite" presStyleCnt="0"/>
      <dgm:spPr/>
    </dgm:pt>
    <dgm:pt modelId="{04B28996-7954-4B4F-A7FC-99BAE5FB2C66}" type="pres">
      <dgm:prSet presAssocID="{182A7168-BC32-4653-917B-D2CA41AC201F}" presName="LShape" presStyleLbl="alignNode1" presStyleIdx="2" presStyleCnt="5"/>
      <dgm:spPr/>
    </dgm:pt>
    <dgm:pt modelId="{323A6260-3652-431A-A4D7-9AF756C27AD0}" type="pres">
      <dgm:prSet presAssocID="{182A7168-BC32-4653-917B-D2CA41AC201F}" presName="ParentText" presStyleLbl="revTx" presStyleIdx="1" presStyleCnt="3" custScaleX="109445" custLinFactNeighborX="5430">
        <dgm:presLayoutVars>
          <dgm:chMax val="0"/>
          <dgm:chPref val="0"/>
          <dgm:bulletEnabled val="1"/>
        </dgm:presLayoutVars>
      </dgm:prSet>
      <dgm:spPr/>
    </dgm:pt>
    <dgm:pt modelId="{11A67659-9A61-4A1F-B9C4-7FA7605E1077}" type="pres">
      <dgm:prSet presAssocID="{182A7168-BC32-4653-917B-D2CA41AC201F}" presName="Triangle" presStyleLbl="alignNode1" presStyleIdx="3" presStyleCnt="5"/>
      <dgm:spPr/>
    </dgm:pt>
    <dgm:pt modelId="{ED70D20F-0979-4586-AF43-870E8B6BD1E1}" type="pres">
      <dgm:prSet presAssocID="{C1FE7712-21A8-49F7-98E4-0285AC7DDC36}" presName="sibTrans" presStyleCnt="0"/>
      <dgm:spPr/>
    </dgm:pt>
    <dgm:pt modelId="{DECD1BC6-232C-4C74-A049-BD438F42D5D4}" type="pres">
      <dgm:prSet presAssocID="{C1FE7712-21A8-49F7-98E4-0285AC7DDC36}" presName="space" presStyleCnt="0"/>
      <dgm:spPr/>
    </dgm:pt>
    <dgm:pt modelId="{6540A746-CEA6-49DF-B62B-75B8BE67EB7D}" type="pres">
      <dgm:prSet presAssocID="{4955420C-3184-4099-BB28-7144204EDCA9}" presName="composite" presStyleCnt="0"/>
      <dgm:spPr/>
    </dgm:pt>
    <dgm:pt modelId="{70DF4324-7DA2-4D95-B552-F8D037A088CD}" type="pres">
      <dgm:prSet presAssocID="{4955420C-3184-4099-BB28-7144204EDCA9}" presName="LShape" presStyleLbl="alignNode1" presStyleIdx="4" presStyleCnt="5"/>
      <dgm:spPr/>
    </dgm:pt>
    <dgm:pt modelId="{E086BE40-71F2-4A1F-8B69-8DD01BA58A7D}" type="pres">
      <dgm:prSet presAssocID="{4955420C-3184-4099-BB28-7144204EDCA9}" presName="ParentText" presStyleLbl="revTx" presStyleIdx="2" presStyleCnt="3" custScaleX="109350" custLinFactNeighborX="10505" custLinFactNeighborY="-1914">
        <dgm:presLayoutVars>
          <dgm:chMax val="0"/>
          <dgm:chPref val="0"/>
          <dgm:bulletEnabled val="1"/>
        </dgm:presLayoutVars>
      </dgm:prSet>
      <dgm:spPr/>
    </dgm:pt>
  </dgm:ptLst>
  <dgm:cxnLst>
    <dgm:cxn modelId="{8A3B5227-56AC-443F-BD8E-A20D6FEA872C}" srcId="{D670FFB0-151A-40DC-973A-564B0ADB4CC4}" destId="{5FD9F11C-94B9-413B-AC02-4A34139B6AF6}" srcOrd="0" destOrd="0" parTransId="{4C43D1C9-2FC8-4EB9-9611-A5105AACED68}" sibTransId="{915F5C59-B606-4043-9F6E-BBE45720D716}"/>
    <dgm:cxn modelId="{7C3FF03F-1AE0-42D1-8B14-6D936A0C42F9}" type="presOf" srcId="{182A7168-BC32-4653-917B-D2CA41AC201F}" destId="{323A6260-3652-431A-A4D7-9AF756C27AD0}" srcOrd="0" destOrd="0" presId="urn:microsoft.com/office/officeart/2009/3/layout/StepUpProcess"/>
    <dgm:cxn modelId="{147E9A65-9E49-4CE1-91D1-C47D5FCA3C5A}" srcId="{D670FFB0-151A-40DC-973A-564B0ADB4CC4}" destId="{182A7168-BC32-4653-917B-D2CA41AC201F}" srcOrd="1" destOrd="0" parTransId="{DD227BEA-B8C4-4E91-85E3-6F204C0512ED}" sibTransId="{C1FE7712-21A8-49F7-98E4-0285AC7DDC36}"/>
    <dgm:cxn modelId="{19FF4247-8818-47E7-886E-AD8A6DDF14CC}" srcId="{D670FFB0-151A-40DC-973A-564B0ADB4CC4}" destId="{4955420C-3184-4099-BB28-7144204EDCA9}" srcOrd="2" destOrd="0" parTransId="{CAA1C39C-24EB-4CA2-B2BD-1A55542D2C3D}" sibTransId="{0D15DF6F-22B2-4577-9E77-8E879908B048}"/>
    <dgm:cxn modelId="{D468D2CD-36EE-4E5B-A5EC-DCD0C45A5B87}" type="presOf" srcId="{4955420C-3184-4099-BB28-7144204EDCA9}" destId="{E086BE40-71F2-4A1F-8B69-8DD01BA58A7D}" srcOrd="0" destOrd="0" presId="urn:microsoft.com/office/officeart/2009/3/layout/StepUpProcess"/>
    <dgm:cxn modelId="{0D4A6AE1-2C4D-4757-8C6D-9ABEE23AA70E}" type="presOf" srcId="{D670FFB0-151A-40DC-973A-564B0ADB4CC4}" destId="{C4AE268C-7292-4B35-BBD3-6A5982B89FE3}" srcOrd="0" destOrd="0" presId="urn:microsoft.com/office/officeart/2009/3/layout/StepUpProcess"/>
    <dgm:cxn modelId="{C6F8C8E4-307D-4585-BB5D-2ADA3016AA52}" type="presOf" srcId="{5FD9F11C-94B9-413B-AC02-4A34139B6AF6}" destId="{04BDDB84-75E5-4AE3-B7A1-0E57A33E4F00}" srcOrd="0" destOrd="0" presId="urn:microsoft.com/office/officeart/2009/3/layout/StepUpProcess"/>
    <dgm:cxn modelId="{BD58D860-DDD8-484F-8A67-DA5077994A79}" type="presParOf" srcId="{C4AE268C-7292-4B35-BBD3-6A5982B89FE3}" destId="{B84FBF2F-1CC4-4711-8607-B03FFEFFB9DF}" srcOrd="0" destOrd="0" presId="urn:microsoft.com/office/officeart/2009/3/layout/StepUpProcess"/>
    <dgm:cxn modelId="{1E50E725-4DE1-46E6-BCE2-963A6C44A8FC}" type="presParOf" srcId="{B84FBF2F-1CC4-4711-8607-B03FFEFFB9DF}" destId="{9C2FC290-0B19-47C5-BD8C-61E5413F40CC}" srcOrd="0" destOrd="0" presId="urn:microsoft.com/office/officeart/2009/3/layout/StepUpProcess"/>
    <dgm:cxn modelId="{EC5A84CC-AF70-4532-A000-FCF39C4987A2}" type="presParOf" srcId="{B84FBF2F-1CC4-4711-8607-B03FFEFFB9DF}" destId="{04BDDB84-75E5-4AE3-B7A1-0E57A33E4F00}" srcOrd="1" destOrd="0" presId="urn:microsoft.com/office/officeart/2009/3/layout/StepUpProcess"/>
    <dgm:cxn modelId="{6364421B-C9AF-4112-BE58-427B1C1209F6}" type="presParOf" srcId="{B84FBF2F-1CC4-4711-8607-B03FFEFFB9DF}" destId="{EA02102F-F718-4D74-A1AF-18E54F05D9B4}" srcOrd="2" destOrd="0" presId="urn:microsoft.com/office/officeart/2009/3/layout/StepUpProcess"/>
    <dgm:cxn modelId="{46D34200-5AB4-45B1-86A7-4AF7EE21D3E3}" type="presParOf" srcId="{C4AE268C-7292-4B35-BBD3-6A5982B89FE3}" destId="{CEA17AB4-ACA0-49BA-B76B-26CFAF6129C0}" srcOrd="1" destOrd="0" presId="urn:microsoft.com/office/officeart/2009/3/layout/StepUpProcess"/>
    <dgm:cxn modelId="{5500814D-5495-4360-B980-863A5B8A8CA2}" type="presParOf" srcId="{CEA17AB4-ACA0-49BA-B76B-26CFAF6129C0}" destId="{F2B1C3FC-976A-4FF8-AD0D-50C30F55FA0B}" srcOrd="0" destOrd="0" presId="urn:microsoft.com/office/officeart/2009/3/layout/StepUpProcess"/>
    <dgm:cxn modelId="{0826C6CC-52A1-4ABB-828B-4ADA04ED09B4}" type="presParOf" srcId="{C4AE268C-7292-4B35-BBD3-6A5982B89FE3}" destId="{8CBD4487-60CD-45BD-92F5-2C89E1920459}" srcOrd="2" destOrd="0" presId="urn:microsoft.com/office/officeart/2009/3/layout/StepUpProcess"/>
    <dgm:cxn modelId="{9E181BD2-8EEE-4A84-9C72-6726866BBE82}" type="presParOf" srcId="{8CBD4487-60CD-45BD-92F5-2C89E1920459}" destId="{04B28996-7954-4B4F-A7FC-99BAE5FB2C66}" srcOrd="0" destOrd="0" presId="urn:microsoft.com/office/officeart/2009/3/layout/StepUpProcess"/>
    <dgm:cxn modelId="{231BC6FF-B18F-40EC-BEF9-697A101B9899}" type="presParOf" srcId="{8CBD4487-60CD-45BD-92F5-2C89E1920459}" destId="{323A6260-3652-431A-A4D7-9AF756C27AD0}" srcOrd="1" destOrd="0" presId="urn:microsoft.com/office/officeart/2009/3/layout/StepUpProcess"/>
    <dgm:cxn modelId="{23345D0A-B38E-4025-BE78-1045B2C88456}" type="presParOf" srcId="{8CBD4487-60CD-45BD-92F5-2C89E1920459}" destId="{11A67659-9A61-4A1F-B9C4-7FA7605E1077}" srcOrd="2" destOrd="0" presId="urn:microsoft.com/office/officeart/2009/3/layout/StepUpProcess"/>
    <dgm:cxn modelId="{65F7D442-E69B-4487-854E-40E6C85C0A78}" type="presParOf" srcId="{C4AE268C-7292-4B35-BBD3-6A5982B89FE3}" destId="{ED70D20F-0979-4586-AF43-870E8B6BD1E1}" srcOrd="3" destOrd="0" presId="urn:microsoft.com/office/officeart/2009/3/layout/StepUpProcess"/>
    <dgm:cxn modelId="{BF66F359-5FFA-40B3-A814-A50B05206A46}" type="presParOf" srcId="{ED70D20F-0979-4586-AF43-870E8B6BD1E1}" destId="{DECD1BC6-232C-4C74-A049-BD438F42D5D4}" srcOrd="0" destOrd="0" presId="urn:microsoft.com/office/officeart/2009/3/layout/StepUpProcess"/>
    <dgm:cxn modelId="{8A897C15-E167-447B-AB90-8D4CB2D89CA3}" type="presParOf" srcId="{C4AE268C-7292-4B35-BBD3-6A5982B89FE3}" destId="{6540A746-CEA6-49DF-B62B-75B8BE67EB7D}" srcOrd="4" destOrd="0" presId="urn:microsoft.com/office/officeart/2009/3/layout/StepUpProcess"/>
    <dgm:cxn modelId="{5C280114-009D-4A70-A1A8-311985FBEB50}" type="presParOf" srcId="{6540A746-CEA6-49DF-B62B-75B8BE67EB7D}" destId="{70DF4324-7DA2-4D95-B552-F8D037A088CD}" srcOrd="0" destOrd="0" presId="urn:microsoft.com/office/officeart/2009/3/layout/StepUpProcess"/>
    <dgm:cxn modelId="{265A081D-CC5C-4295-AE36-01CF67DDBF79}" type="presParOf" srcId="{6540A746-CEA6-49DF-B62B-75B8BE67EB7D}" destId="{E086BE40-71F2-4A1F-8B69-8DD01BA58A7D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FC290-0B19-47C5-BD8C-61E5413F40CC}">
      <dsp:nvSpPr>
        <dsp:cNvPr id="0" name=""/>
        <dsp:cNvSpPr/>
      </dsp:nvSpPr>
      <dsp:spPr>
        <a:xfrm rot="5400000">
          <a:off x="651907" y="1719739"/>
          <a:ext cx="1949688" cy="32442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DDB84-75E5-4AE3-B7A1-0E57A33E4F00}">
      <dsp:nvSpPr>
        <dsp:cNvPr id="0" name=""/>
        <dsp:cNvSpPr/>
      </dsp:nvSpPr>
      <dsp:spPr>
        <a:xfrm>
          <a:off x="326456" y="2689067"/>
          <a:ext cx="2928916" cy="25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400" b="1" kern="1200" dirty="0">
              <a:effectLst>
                <a:reflection stA="22000" endPos="49000" dir="5400000" sy="-100000" algn="bl" rotWithShape="0"/>
              </a:effectLst>
            </a:rPr>
            <a:t>預  課</a:t>
          </a:r>
        </a:p>
      </dsp:txBody>
      <dsp:txXfrm>
        <a:off x="326456" y="2689067"/>
        <a:ext cx="2928916" cy="2567366"/>
      </dsp:txXfrm>
    </dsp:sp>
    <dsp:sp modelId="{EA02102F-F718-4D74-A1AF-18E54F05D9B4}">
      <dsp:nvSpPr>
        <dsp:cNvPr id="0" name=""/>
        <dsp:cNvSpPr/>
      </dsp:nvSpPr>
      <dsp:spPr>
        <a:xfrm>
          <a:off x="2702746" y="1480894"/>
          <a:ext cx="552625" cy="5526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28996-7954-4B4F-A7FC-99BAE5FB2C66}">
      <dsp:nvSpPr>
        <dsp:cNvPr id="0" name=""/>
        <dsp:cNvSpPr/>
      </dsp:nvSpPr>
      <dsp:spPr>
        <a:xfrm rot="5400000">
          <a:off x="4237473" y="832487"/>
          <a:ext cx="1949688" cy="32442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A6260-3652-431A-A4D7-9AF756C27AD0}">
      <dsp:nvSpPr>
        <dsp:cNvPr id="0" name=""/>
        <dsp:cNvSpPr/>
      </dsp:nvSpPr>
      <dsp:spPr>
        <a:xfrm>
          <a:off x="3932744" y="1801815"/>
          <a:ext cx="3205552" cy="25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400" b="1" kern="1200" dirty="0">
              <a:effectLst>
                <a:reflection stA="22000" endPos="49000" dir="5400000" sy="-100000" algn="bl" rotWithShape="0"/>
              </a:effectLst>
            </a:rPr>
            <a:t>課堂實作</a:t>
          </a:r>
        </a:p>
      </dsp:txBody>
      <dsp:txXfrm>
        <a:off x="3932744" y="1801815"/>
        <a:ext cx="3205552" cy="2567366"/>
      </dsp:txXfrm>
    </dsp:sp>
    <dsp:sp modelId="{11A67659-9A61-4A1F-B9C4-7FA7605E1077}">
      <dsp:nvSpPr>
        <dsp:cNvPr id="0" name=""/>
        <dsp:cNvSpPr/>
      </dsp:nvSpPr>
      <dsp:spPr>
        <a:xfrm>
          <a:off x="6288312" y="593643"/>
          <a:ext cx="552625" cy="5526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F4324-7DA2-4D95-B552-F8D037A088CD}">
      <dsp:nvSpPr>
        <dsp:cNvPr id="0" name=""/>
        <dsp:cNvSpPr/>
      </dsp:nvSpPr>
      <dsp:spPr>
        <a:xfrm rot="5400000">
          <a:off x="7823039" y="-54764"/>
          <a:ext cx="1949688" cy="32442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6BE40-71F2-4A1F-8B69-8DD01BA58A7D}">
      <dsp:nvSpPr>
        <dsp:cNvPr id="0" name=""/>
        <dsp:cNvSpPr/>
      </dsp:nvSpPr>
      <dsp:spPr>
        <a:xfrm>
          <a:off x="7365293" y="865424"/>
          <a:ext cx="3202770" cy="25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400" b="1" kern="1200" dirty="0">
              <a:effectLst>
                <a:reflection stA="22000" endPos="49000" dir="5400000" sy="-100000" algn="bl" rotWithShape="0"/>
              </a:effectLst>
            </a:rPr>
            <a:t>延伸議題</a:t>
          </a:r>
        </a:p>
      </dsp:txBody>
      <dsp:txXfrm>
        <a:off x="7365293" y="865424"/>
        <a:ext cx="3202770" cy="2567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2022/8/25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2022/8/25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95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4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1122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86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B9076-0067-4F32-B6D1-9C31E42ECC73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E40E8-A7AC-40A6-B203-C51F50516F94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2E5CE-50DE-4091-87FA-1AC56BE031B7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2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DC7A5-D8FB-4063-B028-D6E3FB48D178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9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E0F8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E0F8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E0F8">
                    <a:lumMod val="75000"/>
                  </a:srgbClr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E0F8">
                    <a:lumMod val="75000"/>
                  </a:srgbClr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FB326-09BA-4C4B-85DC-25848ABE508E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AA930-071B-4D31-942E-248AE87D3587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3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BFAAA-1205-491F-95F1-844FB0E38A2B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F3C93-EEA5-4646-BDA0-2DCD844B8D7B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F7EF6-5B78-4C88-BD29-BCC8F9074FCA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28358-86BF-4BE1-AE44-D087FAA2D3C0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19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B9076-0067-4F32-B6D1-9C31E42ECC73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3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E40E8-A7AC-40A6-B203-C51F50516F94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2E5CE-50DE-4091-87FA-1AC56BE031B7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DC7A5-D8FB-4063-B028-D6E3FB48D178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6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E0F8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E0F8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E0F8">
                    <a:lumMod val="75000"/>
                  </a:srgbClr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E0F8">
                    <a:lumMod val="75000"/>
                  </a:srgbClr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FB326-09BA-4C4B-85DC-25848ABE508E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7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AA930-071B-4D31-942E-248AE87D3587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BFAAA-1205-491F-95F1-844FB0E38A2B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0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F3C93-EEA5-4646-BDA0-2DCD844B8D7B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4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F7EF6-5B78-4C88-BD29-BCC8F9074FCA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28358-86BF-4BE1-AE44-D087FAA2D3C0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2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6B50C-0D4D-4F60-949F-3B4E77A3A71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8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39384-61E0-41A9-9593-BDC9D097DDA3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07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5191C-4DD9-4BBE-870F-FB0B0988214F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66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0E2CD-0ACE-4B81-81C1-052FEE42D245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45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D27F2-E9D4-428B-B4FF-EB9407691108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15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A46788-320C-4E2C-B742-216DD09E515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1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55AF1-13F6-4A20-8A46-E1037E5DADC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19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8931B-575A-4966-9674-106791A0A9A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47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D75AB-C2FF-4E96-A573-02AC0AAD854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5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4C7E8-A875-4358-A7C9-75EF0DF5C702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03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F1DE3-67E9-4EE6-91C7-4C777DF86F8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45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2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6B50C-0D4D-4F60-949F-3B4E77A3A71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4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39384-61E0-41A9-9593-BDC9D097DDA3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4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5191C-4DD9-4BBE-870F-FB0B0988214F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59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0E2CD-0ACE-4B81-81C1-052FEE42D245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70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D27F2-E9D4-428B-B4FF-EB9407691108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4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A46788-320C-4E2C-B742-216DD09E515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83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55AF1-13F6-4A20-8A46-E1037E5DADC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6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8931B-575A-4966-9674-106791A0A9A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52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D75AB-C2FF-4E96-A573-02AC0AAD854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5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4C7E8-A875-4358-A7C9-75EF0DF5C702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47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F1DE3-67E9-4EE6-91C7-4C777DF86F8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40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2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6B50C-0D4D-4F60-949F-3B4E77A3A71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1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39384-61E0-41A9-9593-BDC9D097DDA3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5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5191C-4DD9-4BBE-870F-FB0B0988214F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1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0E2CD-0ACE-4B81-81C1-052FEE42D245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2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D27F2-E9D4-428B-B4FF-EB9407691108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11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A46788-320C-4E2C-B742-216DD09E515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57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55AF1-13F6-4A20-8A46-E1037E5DADC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39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8931B-575A-4966-9674-106791A0A9A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028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D75AB-C2FF-4E96-A573-02AC0AAD854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05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4C7E8-A875-4358-A7C9-75EF0DF5C702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4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F1DE3-67E9-4EE6-91C7-4C777DF86F8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40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2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6B50C-0D4D-4F60-949F-3B4E77A3A71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46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39384-61E0-41A9-9593-BDC9D097DDA3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338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5191C-4DD9-4BBE-870F-FB0B0988214F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8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0E2CD-0ACE-4B81-81C1-052FEE42D245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445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D27F2-E9D4-428B-B4FF-EB9407691108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552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A46788-320C-4E2C-B742-216DD09E515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503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55AF1-13F6-4A20-8A46-E1037E5DADC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002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8931B-575A-4966-9674-106791A0A9A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982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D75AB-C2FF-4E96-A573-02AC0AAD854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416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4C7E8-A875-4358-A7C9-75EF0DF5C702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71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F1DE3-67E9-4EE6-91C7-4C777DF86F8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154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2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6B50C-0D4D-4F60-949F-3B4E77A3A71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929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39384-61E0-41A9-9593-BDC9D097DDA3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0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5191C-4DD9-4BBE-870F-FB0B0988214F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412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0E2CD-0ACE-4B81-81C1-052FEE42D245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147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D27F2-E9D4-428B-B4FF-EB9407691108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31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A46788-320C-4E2C-B742-216DD09E515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65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55AF1-13F6-4A20-8A46-E1037E5DADC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735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8931B-575A-4966-9674-106791A0A9A4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65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D75AB-C2FF-4E96-A573-02AC0AAD854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11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4C7E8-A875-4358-A7C9-75EF0DF5C702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356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F1DE3-67E9-4EE6-91C7-4C777DF86F8A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3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2022/8/25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97914-47BC-412D-AA3F-505857C493CE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23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97914-47BC-412D-AA3F-505857C493CE}" type="datetime2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2022年8月25日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36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3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D51EA-1988-4300-99C2-E81289EA5F77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8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3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D51EA-1988-4300-99C2-E81289EA5F77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3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D51EA-1988-4300-99C2-E81289EA5F77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5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3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D51EA-1988-4300-99C2-E81289EA5F77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3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D51EA-1988-4300-99C2-E81289EA5F77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9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11768" y="350520"/>
            <a:ext cx="9360418" cy="3157178"/>
          </a:xfrm>
        </p:spPr>
        <p:txBody>
          <a:bodyPr rtlCol="0">
            <a:normAutofit/>
          </a:bodyPr>
          <a:lstStyle/>
          <a:p>
            <a:r>
              <a:rPr lang="zh-TW" altLang="en-US" sz="6372">
                <a:latin typeface="標楷體" panose="03000509000000000000" pitchFamily="65" charset="-120"/>
                <a:ea typeface="標楷體" panose="03000509000000000000" pitchFamily="65" charset="-120"/>
              </a:rPr>
              <a:t>自然</a:t>
            </a:r>
            <a:r>
              <a:rPr lang="en-US" altLang="zh-TW" sz="6372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6372" dirty="0">
                <a:latin typeface="標楷體" panose="03000509000000000000" pitchFamily="65" charset="-120"/>
                <a:ea typeface="標楷體" panose="03000509000000000000" pitchFamily="65" charset="-120"/>
              </a:rPr>
              <a:t>呂鎂玉老師</a:t>
            </a:r>
            <a:br>
              <a:rPr lang="en-US" altLang="zh-TW" sz="6372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372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883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ea typeface="標楷體" panose="03000509000000000000" pitchFamily="65" charset="-120"/>
              </a:rPr>
              <a:t>小老師工作</a:t>
            </a:r>
            <a:r>
              <a:rPr lang="en-US" altLang="zh-TW" dirty="0">
                <a:ea typeface="標楷體" panose="03000509000000000000" pitchFamily="65" charset="-120"/>
              </a:rPr>
              <a:t>(2</a:t>
            </a:r>
            <a:r>
              <a:rPr lang="zh-TW" altLang="en-US" dirty="0">
                <a:ea typeface="標楷體" panose="03000509000000000000" pitchFamily="65" charset="-120"/>
              </a:rPr>
              <a:t>位</a:t>
            </a:r>
            <a:r>
              <a:rPr lang="en-US" altLang="zh-TW" dirty="0">
                <a:ea typeface="標楷體" panose="03000509000000000000" pitchFamily="65" charset="-120"/>
              </a:rPr>
              <a:t>)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每次上課前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5-10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分鐘，到自然教室來先做準備工作。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上課時，管理秩序及登記遲到同學。</a:t>
            </a:r>
          </a:p>
          <a:p>
            <a:pPr eaLnBrk="1" hangingPunct="1">
              <a:defRPr/>
            </a:pPr>
            <a:r>
              <a:rPr lang="zh-TW" altLang="en-US" dirty="0">
                <a:ea typeface="標楷體" panose="03000509000000000000" pitchFamily="65" charset="-120"/>
              </a:rPr>
              <a:t>下課前，收分數表及最後的整理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006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ea typeface="標楷體" panose="03000509000000000000" pitchFamily="65" charset="-120"/>
              </a:rPr>
              <a:t>值日組和組員工作分配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每次下課，各組有一位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消毒長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，負責各組的桌面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擦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和椅子的消毒工作。一位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清潔長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清掃地面整潔。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上課時，各組有一位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器材長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，負責各組實驗器材的取放。一位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作業長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人數不滿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個由組長兼做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負責習作的收發及檢查課本的筆記。</a:t>
            </a:r>
          </a:p>
          <a:p>
            <a:pPr eaLnBrk="1" hangingPunct="1">
              <a:defRPr/>
            </a:pPr>
            <a:r>
              <a:rPr lang="zh-TW" altLang="en-US" dirty="0">
                <a:ea typeface="標楷體" panose="03000509000000000000" pitchFamily="65" charset="-120"/>
              </a:rPr>
              <a:t>值日組</a:t>
            </a:r>
            <a:r>
              <a:rPr lang="en-US" altLang="zh-TW" dirty="0"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須輪流擔任教室整潔檢查工作。值日組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組長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須分配組員去檢查各組完成工作，方可離開。值日組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組長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最後須整理清潔工具。</a:t>
            </a:r>
          </a:p>
        </p:txBody>
      </p:sp>
    </p:spTree>
    <p:extLst>
      <p:ext uri="{BB962C8B-B14F-4D97-AF65-F5344CB8AC3E}">
        <p14:creationId xmlns:p14="http://schemas.microsoft.com/office/powerpoint/2010/main" val="7493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547446" cy="3698648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9600" dirty="0"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自然分組</a:t>
            </a:r>
            <a:br>
              <a:rPr lang="en-US" altLang="zh-TW" sz="9600" dirty="0">
                <a:latin typeface="Salesforce Sans"/>
                <a:sym typeface="Salesforce Sans"/>
              </a:rPr>
            </a:br>
            <a:r>
              <a:rPr lang="en-US" altLang="zh-TW" sz="6700" dirty="0">
                <a:solidFill>
                  <a:srgbClr val="C00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sym typeface="Salesforce Sans"/>
              </a:rPr>
              <a:t>(</a:t>
            </a:r>
            <a:r>
              <a:rPr lang="zh-TW" altLang="en-US" sz="6700" dirty="0">
                <a:solidFill>
                  <a:srgbClr val="C00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sym typeface="Salesforce Sans"/>
              </a:rPr>
              <a:t>分工才好合作</a:t>
            </a:r>
            <a:r>
              <a:rPr lang="en-US" altLang="zh-TW" sz="6700" dirty="0">
                <a:solidFill>
                  <a:srgbClr val="C00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sym typeface="Salesforce Sans"/>
              </a:rPr>
              <a:t>)</a:t>
            </a:r>
            <a:endParaRPr lang="zh-TW" altLang="en-US" sz="6700" dirty="0">
              <a:solidFill>
                <a:srgbClr val="C00000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65248"/>
            <a:ext cx="7091361" cy="838200"/>
          </a:xfrm>
        </p:spPr>
        <p:txBody>
          <a:bodyPr rtlCol="0"/>
          <a:lstStyle/>
          <a:p>
            <a:pPr rtl="0"/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41" y="-1"/>
            <a:ext cx="8386119" cy="628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063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24116" y="1600200"/>
            <a:ext cx="9372600" cy="41148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86" y="-4621"/>
            <a:ext cx="8649730" cy="648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19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21" y="0"/>
            <a:ext cx="8609006" cy="645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19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44" y="63611"/>
            <a:ext cx="8167564" cy="612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037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94052"/>
            <a:ext cx="8390231" cy="588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01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04800"/>
            <a:ext cx="7860402" cy="589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08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0"/>
            <a:ext cx="8093676" cy="607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27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929391" y="1633929"/>
          <a:ext cx="10568064" cy="584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98136">
            <a:off x="2267520" y="1034624"/>
            <a:ext cx="2547589" cy="24484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81520" y="253762"/>
            <a:ext cx="53142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6E1C1C"/>
                  </a:outerShdw>
                </a:effectLst>
                <a:uLnTx/>
                <a:uFillTx/>
                <a:latin typeface="Cambria"/>
                <a:ea typeface="微軟正黑體" panose="020B0604030504040204" pitchFamily="34" charset="-120"/>
                <a:cs typeface="+mn-cs"/>
              </a:rPr>
              <a:t>自然課方式</a:t>
            </a:r>
            <a:endParaRPr kumimoji="0" lang="en-US" altLang="zh-TW" sz="8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6E1C1C"/>
                </a:outerShdw>
              </a:effectLst>
              <a:uLnTx/>
              <a:uFillTx/>
              <a:latin typeface="Cambria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183776" y="4676775"/>
            <a:ext cx="9008224" cy="11670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微軟正黑體" panose="020B0604030504040204" pitchFamily="34" charset="-120"/>
                <a:cs typeface="+mn-cs"/>
              </a:rPr>
              <a:t>學習目標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微軟正黑體" panose="020B0604030504040204" pitchFamily="34" charset="-120"/>
                <a:cs typeface="+mn-cs"/>
              </a:rPr>
              <a:t>尊重他人，理性表達，與人合作，有好奇心，觀察力。反思自然議題，提出小學生能做的事並實踐之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5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FC290-0B19-47C5-BD8C-61E5413F4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02102F-F718-4D74-A1AF-18E54F05D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BDDB84-75E5-4AE3-B7A1-0E57A33E4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A67659-9A61-4A1F-B9C4-7FA7605E1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B28996-7954-4B4F-A7FC-99BAE5FB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3A6260-3652-431A-A4D7-9AF756C27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F4324-7DA2-4D95-B552-F8D037A08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6BE40-71F2-4A1F-8B69-8DD01BA58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5" y="526773"/>
            <a:ext cx="8276878" cy="57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95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07" y="304801"/>
            <a:ext cx="7937120" cy="613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807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5400" dirty="0"/>
              <a:t>請你寫在紙上</a:t>
            </a:r>
            <a:r>
              <a:rPr lang="en-US" altLang="zh-TW" sz="5400" dirty="0"/>
              <a:t>!</a:t>
            </a:r>
            <a:r>
              <a:rPr lang="zh-TW" altLang="en-US" sz="5400" dirty="0"/>
              <a:t>計時</a:t>
            </a:r>
            <a:r>
              <a:rPr lang="en-US" altLang="zh-TW" sz="5400"/>
              <a:t>5~10</a:t>
            </a:r>
            <a:r>
              <a:rPr lang="zh-TW" altLang="en-US" sz="5400"/>
              <a:t>分鐘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1196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73" y="0"/>
            <a:ext cx="8110330" cy="608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66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9" y="518706"/>
            <a:ext cx="9964541" cy="59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51" y="247135"/>
            <a:ext cx="9601200" cy="607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5" y="280434"/>
            <a:ext cx="10305535" cy="57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1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000">
                <a:ea typeface="標楷體" panose="03000509000000000000" pitchFamily="65" charset="-120"/>
              </a:rPr>
              <a:t>鎂玉老師</a:t>
            </a:r>
            <a:r>
              <a:rPr lang="en-US" altLang="zh-TW" sz="6000">
                <a:ea typeface="標楷體" panose="03000509000000000000" pitchFamily="65" charset="-120"/>
              </a:rPr>
              <a:t>---</a:t>
            </a:r>
            <a:r>
              <a:rPr lang="zh-TW" altLang="en-US" sz="6000">
                <a:ea typeface="標楷體" panose="03000509000000000000" pitchFamily="65" charset="-120"/>
              </a:rPr>
              <a:t>自然教室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z="4000">
                <a:ea typeface="標楷體" panose="03000509000000000000" pitchFamily="65" charset="-120"/>
              </a:rPr>
              <a:t>上課須遵守的規定</a:t>
            </a:r>
          </a:p>
        </p:txBody>
      </p:sp>
    </p:spTree>
    <p:extLst>
      <p:ext uri="{BB962C8B-B14F-4D97-AF65-F5344CB8AC3E}">
        <p14:creationId xmlns:p14="http://schemas.microsoft.com/office/powerpoint/2010/main" val="6945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自然教室守則</a:t>
            </a:r>
            <a:r>
              <a:rPr lang="en-US" altLang="zh-TW">
                <a:ea typeface="標楷體" panose="03000509000000000000" pitchFamily="65" charset="-120"/>
              </a:rPr>
              <a:t>1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ea typeface="標楷體" panose="03000509000000000000" pitchFamily="65" charset="-120"/>
              </a:rPr>
              <a:t>上課前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zh-TW" altLang="en-US" dirty="0">
                <a:ea typeface="標楷體" panose="03000509000000000000" pitchFamily="65" charset="-120"/>
              </a:rPr>
              <a:t>一定要帶</a:t>
            </a: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聯絡簿</a:t>
            </a:r>
            <a:r>
              <a:rPr lang="zh-TW" altLang="en-US" dirty="0">
                <a:ea typeface="標楷體" panose="03000509000000000000" pitchFamily="65" charset="-120"/>
              </a:rPr>
              <a:t>和</a:t>
            </a: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筆記本和課本等</a:t>
            </a:r>
            <a:r>
              <a:rPr lang="en-US" altLang="zh-TW" dirty="0">
                <a:solidFill>
                  <a:srgbClr val="0070C0"/>
                </a:solidFill>
                <a:ea typeface="標楷體" panose="03000509000000000000" pitchFamily="65" charset="-120"/>
              </a:rPr>
              <a:t>……</a:t>
            </a: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上課用具</a:t>
            </a:r>
            <a:r>
              <a:rPr lang="en-US" altLang="zh-TW" dirty="0">
                <a:ea typeface="標楷體" panose="03000509000000000000" pitchFamily="65" charset="-120"/>
              </a:rPr>
              <a:t>)</a:t>
            </a:r>
          </a:p>
          <a:p>
            <a:pPr marL="0" indent="0" eaLnBrk="1" hangingPunct="1">
              <a:buNone/>
            </a:pPr>
            <a:r>
              <a:rPr lang="zh-TW" altLang="en-US" dirty="0">
                <a:ea typeface="標楷體" panose="03000509000000000000" pitchFamily="65" charset="-120"/>
              </a:rPr>
              <a:t>  ，先由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班長</a:t>
            </a:r>
            <a:r>
              <a:rPr lang="zh-TW" altLang="en-US" dirty="0">
                <a:ea typeface="標楷體" panose="03000509000000000000" pitchFamily="65" charset="-120"/>
              </a:rPr>
              <a:t>在教室前集合整隊，再安靜的帶隊至自然教 </a:t>
            </a:r>
            <a:endParaRPr lang="en-US" altLang="zh-TW" dirty="0"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dirty="0">
                <a:ea typeface="標楷體" panose="03000509000000000000" pitchFamily="65" charset="-120"/>
              </a:rPr>
              <a:t>   室走廊，整好隊再進入教室。</a:t>
            </a:r>
          </a:p>
          <a:p>
            <a:pPr eaLnBrk="1" hangingPunct="1"/>
            <a:r>
              <a:rPr lang="zh-TW" altLang="en-US" dirty="0">
                <a:ea typeface="標楷體" panose="03000509000000000000" pitchFamily="65" charset="-120"/>
              </a:rPr>
              <a:t>上課不遲到、不早退，有事慢到時，請先跟班長或組長報告，再向老師報告。</a:t>
            </a:r>
          </a:p>
          <a:p>
            <a:pPr eaLnBrk="1" hangingPunct="1"/>
            <a:r>
              <a:rPr lang="zh-TW" altLang="en-US" dirty="0">
                <a:solidFill>
                  <a:srgbClr val="C00000"/>
                </a:solidFill>
                <a:ea typeface="標楷體" panose="03000509000000000000" pitchFamily="65" charset="-120"/>
              </a:rPr>
              <a:t>不可</a:t>
            </a:r>
            <a:r>
              <a:rPr lang="zh-TW" altLang="en-US" dirty="0">
                <a:ea typeface="標楷體" panose="03000509000000000000" pitchFamily="65" charset="-120"/>
              </a:rPr>
              <a:t>帶</a:t>
            </a: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飲料</a:t>
            </a:r>
            <a:r>
              <a:rPr lang="zh-TW" altLang="en-US" dirty="0">
                <a:ea typeface="標楷體" panose="03000509000000000000" pitchFamily="65" charset="-120"/>
              </a:rPr>
              <a:t>或</a:t>
            </a: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食物</a:t>
            </a:r>
            <a:r>
              <a:rPr lang="zh-TW" altLang="en-US" dirty="0">
                <a:ea typeface="標楷體" panose="03000509000000000000" pitchFamily="65" charset="-120"/>
              </a:rPr>
              <a:t>至自然教室。</a:t>
            </a:r>
          </a:p>
          <a:p>
            <a:pPr eaLnBrk="1" hangingPunct="1"/>
            <a:r>
              <a:rPr lang="zh-TW" altLang="en-US" dirty="0">
                <a:ea typeface="標楷體" panose="03000509000000000000" pitchFamily="65" charset="-120"/>
              </a:rPr>
              <a:t>至教室，請依所分的組別與座位就坐，不可隨意更換座位或組別。</a:t>
            </a:r>
          </a:p>
          <a:p>
            <a:pPr eaLnBrk="1" hangingPunct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121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自然教室守則</a:t>
            </a:r>
            <a:r>
              <a:rPr lang="en-US" altLang="zh-TW">
                <a:ea typeface="標楷體" panose="03000509000000000000" pitchFamily="65" charset="-120"/>
              </a:rPr>
              <a:t>2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>
                <a:ea typeface="標楷體" panose="03000509000000000000" pitchFamily="65" charset="-120"/>
              </a:rPr>
              <a:t>上課請專心聽講、做筆記，請勿玩弄課本或鉛筆盒等：請勿發出聲響。</a:t>
            </a: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</a:rPr>
              <a:t>不可在教室內或走廊奔跑玩耍，亦不可做任何危險或危害他人、自己的動作。</a:t>
            </a: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</a:rPr>
              <a:t>做實驗或觀察，請依說明操作、注意安全。</a:t>
            </a: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</a:rPr>
              <a:t>分組活動時，要用心參與。</a:t>
            </a: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</a:rPr>
              <a:t>各項實驗或觀察用品，各組派人領取；用畢先整理，再派人歸還。</a:t>
            </a:r>
          </a:p>
          <a:p>
            <a:pPr eaLnBrk="1" hangingPunct="1"/>
            <a:endParaRPr lang="en-US" altLang="zh-TW" sz="280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6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成績評量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>
                <a:ea typeface="標楷體" pitchFamily="65" charset="-120"/>
              </a:rPr>
              <a:t>平時與定期考查</a:t>
            </a:r>
            <a:r>
              <a:rPr lang="zh-TW" altLang="en-US" dirty="0">
                <a:solidFill>
                  <a:srgbClr val="C00000"/>
                </a:solidFill>
                <a:ea typeface="標楷體" pitchFamily="65" charset="-120"/>
              </a:rPr>
              <a:t>並重</a:t>
            </a:r>
            <a:r>
              <a:rPr lang="zh-TW" altLang="en-US" dirty="0"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>
                <a:ea typeface="標楷體" pitchFamily="65" charset="-120"/>
              </a:rPr>
              <a:t>平時考查：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聆聽與發表、作業</a:t>
            </a:r>
            <a:r>
              <a:rPr lang="en-US" altLang="zh-TW" dirty="0">
                <a:solidFill>
                  <a:srgbClr val="C00000"/>
                </a:solidFill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ea typeface="標楷體" pitchFamily="65" charset="-120"/>
              </a:rPr>
              <a:t>包含筆記</a:t>
            </a:r>
            <a:r>
              <a:rPr lang="en-US" altLang="zh-TW" dirty="0">
                <a:solidFill>
                  <a:srgbClr val="C00000"/>
                </a:solidFill>
                <a:ea typeface="標楷體" pitchFamily="65" charset="-120"/>
              </a:rPr>
              <a:t>)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、各單元平時測驗、資料收集、小組互動、合作情形、分組口頭或書面報告、其他表現</a:t>
            </a:r>
            <a:r>
              <a:rPr lang="zh-TW" altLang="en-US" dirty="0">
                <a:ea typeface="標楷體" pitchFamily="65" charset="-120"/>
              </a:rPr>
              <a:t>等。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>
                <a:ea typeface="標楷體" pitchFamily="65" charset="-120"/>
              </a:rPr>
              <a:t>定期考查：一學期兩次。</a:t>
            </a:r>
          </a:p>
        </p:txBody>
      </p:sp>
    </p:spTree>
    <p:extLst>
      <p:ext uri="{BB962C8B-B14F-4D97-AF65-F5344CB8AC3E}">
        <p14:creationId xmlns:p14="http://schemas.microsoft.com/office/powerpoint/2010/main" val="1987678544"/>
      </p:ext>
    </p:extLst>
  </p:cSld>
  <p:clrMapOvr>
    <a:masterClrMapping/>
  </p:clrMapOvr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10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3.xml><?xml version="1.0" encoding="utf-8"?>
<a:theme xmlns:a="http://schemas.openxmlformats.org/drawingml/2006/main" name="1_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4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377</TotalTime>
  <Words>494</Words>
  <Application>Microsoft Office PowerPoint</Application>
  <PresentationFormat>寬螢幕</PresentationFormat>
  <Paragraphs>40</Paragraphs>
  <Slides>23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23</vt:i4>
      </vt:variant>
    </vt:vector>
  </HeadingPairs>
  <TitlesOfParts>
    <vt:vector size="43" baseType="lpstr">
      <vt:lpstr>Salesforce Sans</vt:lpstr>
      <vt:lpstr>書法家中楷體</vt:lpstr>
      <vt:lpstr>細明體</vt:lpstr>
      <vt:lpstr>華康儷中黑(P)</vt:lpstr>
      <vt:lpstr>微軟正黑體</vt:lpstr>
      <vt:lpstr>標楷體</vt:lpstr>
      <vt:lpstr>Arial</vt:lpstr>
      <vt:lpstr>Arial Black</vt:lpstr>
      <vt:lpstr>Cambria</vt:lpstr>
      <vt:lpstr>Euphemia</vt:lpstr>
      <vt:lpstr>Times New Roman</vt:lpstr>
      <vt:lpstr>Wingdings</vt:lpstr>
      <vt:lpstr>兒童遊樂 16X9</vt:lpstr>
      <vt:lpstr>返校 16x9</vt:lpstr>
      <vt:lpstr>1_返校 16x9</vt:lpstr>
      <vt:lpstr>Radial</vt:lpstr>
      <vt:lpstr>1_Radial</vt:lpstr>
      <vt:lpstr>2_Radial</vt:lpstr>
      <vt:lpstr>3_Radial</vt:lpstr>
      <vt:lpstr>4_Radial</vt:lpstr>
      <vt:lpstr>自然:呂鎂玉老師  </vt:lpstr>
      <vt:lpstr>PowerPoint 簡報</vt:lpstr>
      <vt:lpstr>PowerPoint 簡報</vt:lpstr>
      <vt:lpstr>PowerPoint 簡報</vt:lpstr>
      <vt:lpstr>PowerPoint 簡報</vt:lpstr>
      <vt:lpstr>鎂玉老師---自然教室</vt:lpstr>
      <vt:lpstr>自然教室守則1</vt:lpstr>
      <vt:lpstr>自然教室守則2</vt:lpstr>
      <vt:lpstr>成績評量</vt:lpstr>
      <vt:lpstr>小老師工作(2位)</vt:lpstr>
      <vt:lpstr>值日組和組員工作分配</vt:lpstr>
      <vt:lpstr>自然分組 (分工才好合作)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TAESTYC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社會六下1-2</dc:title>
  <dc:creator>taes-user</dc:creator>
  <cp:lastModifiedBy>taes-user</cp:lastModifiedBy>
  <cp:revision>35</cp:revision>
  <dcterms:created xsi:type="dcterms:W3CDTF">2019-02-19T08:13:34Z</dcterms:created>
  <dcterms:modified xsi:type="dcterms:W3CDTF">2022-08-25T06:55:01Z</dcterms:modified>
</cp:coreProperties>
</file>